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72" r:id="rId9"/>
    <p:sldId id="292" r:id="rId10"/>
    <p:sldId id="264" r:id="rId11"/>
    <p:sldId id="271" r:id="rId12"/>
    <p:sldId id="265" r:id="rId13"/>
    <p:sldId id="263" r:id="rId14"/>
    <p:sldId id="266" r:id="rId15"/>
    <p:sldId id="267" r:id="rId16"/>
    <p:sldId id="268" r:id="rId17"/>
    <p:sldId id="270" r:id="rId18"/>
    <p:sldId id="274" r:id="rId19"/>
    <p:sldId id="273" r:id="rId20"/>
    <p:sldId id="276" r:id="rId21"/>
    <p:sldId id="275" r:id="rId22"/>
    <p:sldId id="278" r:id="rId23"/>
    <p:sldId id="280" r:id="rId24"/>
    <p:sldId id="281" r:id="rId25"/>
    <p:sldId id="277" r:id="rId26"/>
    <p:sldId id="282" r:id="rId27"/>
    <p:sldId id="283" r:id="rId28"/>
    <p:sldId id="284" r:id="rId29"/>
    <p:sldId id="286" r:id="rId30"/>
    <p:sldId id="287" r:id="rId31"/>
    <p:sldId id="285" r:id="rId32"/>
    <p:sldId id="288" r:id="rId33"/>
    <p:sldId id="298" r:id="rId34"/>
    <p:sldId id="299" r:id="rId35"/>
    <p:sldId id="290" r:id="rId36"/>
    <p:sldId id="291" r:id="rId37"/>
    <p:sldId id="293" r:id="rId38"/>
    <p:sldId id="294" r:id="rId39"/>
    <p:sldId id="295" r:id="rId40"/>
    <p:sldId id="300" r:id="rId41"/>
    <p:sldId id="296" r:id="rId42"/>
    <p:sldId id="297" r:id="rId43"/>
    <p:sldId id="301" r:id="rId44"/>
    <p:sldId id="302" r:id="rId45"/>
    <p:sldId id="303" r:id="rId46"/>
    <p:sldId id="306" r:id="rId47"/>
    <p:sldId id="304" r:id="rId48"/>
    <p:sldId id="30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81734" autoAdjust="0"/>
  </p:normalViewPr>
  <p:slideViewPr>
    <p:cSldViewPr snapToGrid="0">
      <p:cViewPr varScale="1">
        <p:scale>
          <a:sx n="71" d="100"/>
          <a:sy n="71" d="100"/>
        </p:scale>
        <p:origin x="8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Gael\Google%20Drive\Projet%20inno\Travail\final_tests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Feuil1!$D$6:$D$40</cx:f>
        <cx:lvl ptCount="35">
          <cx:pt idx="0">Jaune</cx:pt>
          <cx:pt idx="1">Orange</cx:pt>
          <cx:pt idx="2">Rouge</cx:pt>
          <cx:pt idx="3">Vert</cx:pt>
          <cx:pt idx="4">Bleu</cx:pt>
          <cx:pt idx="5">Jaune</cx:pt>
          <cx:pt idx="6">Orange</cx:pt>
          <cx:pt idx="7">Rouge</cx:pt>
          <cx:pt idx="8">Vert</cx:pt>
          <cx:pt idx="9">Bleu</cx:pt>
          <cx:pt idx="10">Jaune</cx:pt>
          <cx:pt idx="11">Orange</cx:pt>
          <cx:pt idx="12">Rouge</cx:pt>
          <cx:pt idx="13">Vert</cx:pt>
          <cx:pt idx="14">Bleu</cx:pt>
          <cx:pt idx="15">Jaune</cx:pt>
          <cx:pt idx="16">Orange</cx:pt>
          <cx:pt idx="17">Rouge</cx:pt>
          <cx:pt idx="18">Vert</cx:pt>
          <cx:pt idx="19">Bleu</cx:pt>
          <cx:pt idx="20">Jaune</cx:pt>
          <cx:pt idx="21">Orange</cx:pt>
          <cx:pt idx="22">Rouge</cx:pt>
          <cx:pt idx="23">Vert</cx:pt>
          <cx:pt idx="24">Bleu</cx:pt>
          <cx:pt idx="25">Jaune</cx:pt>
          <cx:pt idx="26">Orange</cx:pt>
          <cx:pt idx="27">Rouge</cx:pt>
          <cx:pt idx="28">Vert</cx:pt>
          <cx:pt idx="29">Bleu</cx:pt>
          <cx:pt idx="30">Jaune</cx:pt>
          <cx:pt idx="31">Orange</cx:pt>
          <cx:pt idx="32">Rouge</cx:pt>
          <cx:pt idx="33">Vert</cx:pt>
          <cx:pt idx="34">Bleu</cx:pt>
        </cx:lvl>
      </cx:strDim>
      <cx:numDim type="val">
        <cx:f>Feuil1!$E$6:$E$40</cx:f>
        <cx:lvl ptCount="35" formatCode="Standard">
          <cx:pt idx="0">5.7000000000000002</cx:pt>
          <cx:pt idx="1">6.0999999999999996</cx:pt>
          <cx:pt idx="2">10.199999999999999</cx:pt>
          <cx:pt idx="3">6.5</cx:pt>
          <cx:pt idx="4">7.4299999999999997</cx:pt>
          <cx:pt idx="5">8.5</cx:pt>
          <cx:pt idx="6">7.7999999999999998</cx:pt>
          <cx:pt idx="7">9</cx:pt>
          <cx:pt idx="8">9</cx:pt>
          <cx:pt idx="9">6.2999999999999998</cx:pt>
          <cx:pt idx="10">7.5099999999999998</cx:pt>
          <cx:pt idx="11">7.4000000000000004</cx:pt>
          <cx:pt idx="12">12.9</cx:pt>
          <cx:pt idx="13">6.2000000000000002</cx:pt>
          <cx:pt idx="14">6.5999999999999996</cx:pt>
          <cx:pt idx="15">8</cx:pt>
          <cx:pt idx="16">11.449999999999999</cx:pt>
          <cx:pt idx="17">7.1100000000000003</cx:pt>
          <cx:pt idx="18">7.2699999999999996</cx:pt>
          <cx:pt idx="19">5.9699999999999998</cx:pt>
          <cx:pt idx="20">6.8700000000000001</cx:pt>
          <cx:pt idx="21">6.6600000000000001</cx:pt>
          <cx:pt idx="22">10.529999999999999</cx:pt>
          <cx:pt idx="23">7</cx:pt>
          <cx:pt idx="24">6.5700000000000003</cx:pt>
          <cx:pt idx="25">6.3499999999999996</cx:pt>
          <cx:pt idx="26">8.7300000000000004</cx:pt>
          <cx:pt idx="27">7.3099999999999996</cx:pt>
          <cx:pt idx="28">5.7999999999999998</cx:pt>
          <cx:pt idx="29">10.35</cx:pt>
          <cx:pt idx="30">5.5999999999999996</cx:pt>
          <cx:pt idx="31">7.7999999999999998</cx:pt>
          <cx:pt idx="32">8.0099999999999998</cx:pt>
          <cx:pt idx="33">7.8799999999999999</cx:pt>
          <cx:pt idx="34">13.039999999999999</cx:pt>
        </cx:lvl>
      </cx:numDim>
    </cx:data>
    <cx:data id="1">
      <cx:strDim type="cat">
        <cx:f>Feuil1!$D$6:$D$40</cx:f>
        <cx:lvl ptCount="35">
          <cx:pt idx="0">Jaune</cx:pt>
          <cx:pt idx="1">Orange</cx:pt>
          <cx:pt idx="2">Rouge</cx:pt>
          <cx:pt idx="3">Vert</cx:pt>
          <cx:pt idx="4">Bleu</cx:pt>
          <cx:pt idx="5">Jaune</cx:pt>
          <cx:pt idx="6">Orange</cx:pt>
          <cx:pt idx="7">Rouge</cx:pt>
          <cx:pt idx="8">Vert</cx:pt>
          <cx:pt idx="9">Bleu</cx:pt>
          <cx:pt idx="10">Jaune</cx:pt>
          <cx:pt idx="11">Orange</cx:pt>
          <cx:pt idx="12">Rouge</cx:pt>
          <cx:pt idx="13">Vert</cx:pt>
          <cx:pt idx="14">Bleu</cx:pt>
          <cx:pt idx="15">Jaune</cx:pt>
          <cx:pt idx="16">Orange</cx:pt>
          <cx:pt idx="17">Rouge</cx:pt>
          <cx:pt idx="18">Vert</cx:pt>
          <cx:pt idx="19">Bleu</cx:pt>
          <cx:pt idx="20">Jaune</cx:pt>
          <cx:pt idx="21">Orange</cx:pt>
          <cx:pt idx="22">Rouge</cx:pt>
          <cx:pt idx="23">Vert</cx:pt>
          <cx:pt idx="24">Bleu</cx:pt>
          <cx:pt idx="25">Jaune</cx:pt>
          <cx:pt idx="26">Orange</cx:pt>
          <cx:pt idx="27">Rouge</cx:pt>
          <cx:pt idx="28">Vert</cx:pt>
          <cx:pt idx="29">Bleu</cx:pt>
          <cx:pt idx="30">Jaune</cx:pt>
          <cx:pt idx="31">Orange</cx:pt>
          <cx:pt idx="32">Rouge</cx:pt>
          <cx:pt idx="33">Vert</cx:pt>
          <cx:pt idx="34">Bleu</cx:pt>
        </cx:lvl>
      </cx:strDim>
      <cx:numDim type="val">
        <cx:f>Feuil1!$F$6:$F$40</cx:f>
        <cx:lvl ptCount="35" formatCode="Standard">
          <cx:pt idx="0">3.1000000000000001</cx:pt>
          <cx:pt idx="1">4</cx:pt>
          <cx:pt idx="2">2.8999999999999999</cx:pt>
          <cx:pt idx="3">2.8999999999999999</cx:pt>
          <cx:pt idx="4">2.8999999999999999</cx:pt>
        </cx:lvl>
      </cx:numDim>
    </cx:data>
  </cx:chartData>
  <cx:chart>
    <cx:title pos="t" align="ctr" overlay="0">
      <cx:tx>
        <cx:txData>
          <cx:v>Comparaison temps de réponse : original vs projet inno</cx:v>
        </cx:txData>
      </cx:tx>
      <cx:txPr>
        <a:bodyPr spcFirstLastPara="1" vertOverflow="ellipsis" wrap="square" lIns="0" tIns="0" rIns="0" bIns="0" anchor="ctr" anchorCtr="1"/>
        <a:lstStyle/>
        <a:p>
          <a:pPr algn="ctr">
            <a:defRPr/>
          </a:pPr>
          <a:r>
            <a:rPr lang="fr-FR"/>
            <a:t>Comparaison temps de réponse : original vs projet inno</a:t>
          </a:r>
        </a:p>
      </cx:txPr>
    </cx:title>
    <cx:plotArea>
      <cx:plotAreaRegion>
        <cx:series layoutId="boxWhisker" uniqueId="{3036352E-68EB-40DC-8CAB-9E9AEA6A8A64}"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C2DAD6F2-11A9-4D93-8DB0-77F2E0DBD1A3}">
          <cx:dataId val="1"/>
          <cx:layoutPr>
            <cx:visibility meanLine="1" meanMarker="1" nonoutliers="0" outliers="1"/>
            <cx:statistics quartileMethod="exclusive"/>
          </cx:layoutPr>
        </cx:series>
      </cx:plotAreaRegion>
      <cx:axis id="0">
        <cx:catScaling gapWidth="1"/>
        <cx:title>
          <cx:tx>
            <cx:txData>
              <cx:v>Feutre</cx:v>
            </cx:txData>
          </cx:tx>
          <cx:txPr>
            <a:bodyPr spcFirstLastPara="1" vertOverflow="ellipsis" wrap="square" lIns="0" tIns="0" rIns="0" bIns="0" anchor="ctr" anchorCtr="1"/>
            <a:lstStyle/>
            <a:p>
              <a:pPr algn="ctr">
                <a:defRPr/>
              </a:pPr>
              <a:r>
                <a:rPr lang="fr-FR"/>
                <a:t>Feutre</a:t>
              </a:r>
            </a:p>
          </cx:txPr>
        </cx:title>
        <cx:tickLabels/>
      </cx:axis>
      <cx:axis id="1">
        <cx:valScaling/>
        <cx:title>
          <cx:tx>
            <cx:txData>
              <cx:v>Temps de réponse (s)</cx:v>
            </cx:txData>
          </cx:tx>
          <cx:txPr>
            <a:bodyPr spcFirstLastPara="1" vertOverflow="ellipsis" wrap="square" lIns="0" tIns="0" rIns="0" bIns="0" anchor="ctr" anchorCtr="1"/>
            <a:lstStyle/>
            <a:p>
              <a:pPr algn="ctr">
                <a:defRPr/>
              </a:pPr>
              <a:r>
                <a:rPr lang="fr-FR"/>
                <a:t>Temps de réponse (s)</a:t>
              </a:r>
            </a:p>
          </cx:txPr>
        </cx:title>
        <cx:majorGridlines/>
        <cx:tickLabels/>
      </cx:axis>
    </cx:plotArea>
    <cx:legend pos="t" align="ctr" overlay="0">
      <cx:txPr>
        <a:bodyPr spcFirstLastPara="1" vertOverflow="ellipsis" wrap="square" lIns="0" tIns="0" rIns="0" bIns="0" anchor="ctr" anchorCtr="1"/>
        <a:lstStyle/>
        <a:p>
          <a:pPr>
            <a:defRPr/>
          </a:pPr>
          <a:endParaRPr lang="fr-FR"/>
        </a:p>
      </cx:txPr>
    </cx:legend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CCBE3-EBE3-484A-A8DC-F9A468D990F9}" type="datetimeFigureOut">
              <a:rPr lang="fr-FR" smtClean="0"/>
              <a:t>06/06/2017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AC75D-2F92-4FD8-B871-8928F5FB4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2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8259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875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82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486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312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058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245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571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635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502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01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835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236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705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9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467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170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422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970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111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696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89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621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433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603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472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211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28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430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5702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812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651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790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311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732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887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9099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870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7122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795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311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343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58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3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456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215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313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C75D-2F92-4FD8-B871-8928F5FB4DF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48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24BB-4E53-422D-B395-B6DF425D4BD8}" type="datetime1">
              <a:rPr lang="fr-FR" smtClean="0"/>
              <a:t>06/06/2017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8A54-6D51-4836-AE8F-453A2F2DE216}" type="datetime1">
              <a:rPr lang="fr-FR" smtClean="0"/>
              <a:t>06/06/2017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8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87E8-9797-4C4F-ABB2-A28319F9DE4F}" type="datetime1">
              <a:rPr lang="fr-FR" smtClean="0"/>
              <a:t>06/06/2017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53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8095-B888-4743-ABB7-CACEE66F216D}" type="datetime1">
              <a:rPr lang="fr-FR" smtClean="0"/>
              <a:t>06/06/2017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2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AB89-9CD3-431E-80C2-79920515F493}" type="datetime1">
              <a:rPr lang="fr-FR" smtClean="0"/>
              <a:t>06/06/2017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34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CABD-6044-4CA1-9C71-3EA24B75F861}" type="datetime1">
              <a:rPr lang="fr-FR" smtClean="0"/>
              <a:t>06/06/2017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64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B687-6DEB-482B-B815-5CD3404284AD}" type="datetime1">
              <a:rPr lang="fr-FR" smtClean="0"/>
              <a:t>06/06/2017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63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FF87E-A14C-457B-84BC-843B24EBCFC8}" type="datetime1">
              <a:rPr lang="fr-FR" smtClean="0"/>
              <a:t>06/06/2017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40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B481A-8AAD-4D15-9523-108A99F6AF71}" type="datetime1">
              <a:rPr lang="fr-FR" smtClean="0"/>
              <a:t>06/06/2017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96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9F2D-E819-4FE9-87BF-D6198FCFB553}" type="datetime1">
              <a:rPr lang="fr-FR" smtClean="0"/>
              <a:t>06/06/2017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0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0DC7-91E1-4FCB-8A0C-EC5A65C84F41}" type="datetime1">
              <a:rPr lang="fr-FR" smtClean="0"/>
              <a:t>06/06/2017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60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35000">
              <a:schemeClr val="accent1">
                <a:lumMod val="45000"/>
                <a:lumOff val="55000"/>
                <a:alpha val="50000"/>
              </a:schemeClr>
            </a:gs>
            <a:gs pos="69000">
              <a:schemeClr val="accent1">
                <a:lumMod val="45000"/>
                <a:lumOff val="55000"/>
                <a:alpha val="54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B56DF-0F58-426F-8FAE-38519AC54010}" type="datetime1">
              <a:rPr lang="fr-FR" smtClean="0"/>
              <a:t>06/06/2017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C2E25-9D34-4759-9E0C-2CF602FDA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07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microsoft.com/office/2014/relationships/chartEx" Target="../charts/chartEx1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6257" y="1251074"/>
            <a:ext cx="54869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6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Projet P5C404bis</a:t>
            </a:r>
          </a:p>
        </p:txBody>
      </p:sp>
      <p:sp>
        <p:nvSpPr>
          <p:cNvPr id="5" name="Rectangle 4"/>
          <p:cNvSpPr/>
          <p:nvPr/>
        </p:nvSpPr>
        <p:spPr>
          <a:xfrm>
            <a:off x="969453" y="2458546"/>
            <a:ext cx="10281238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Application d’un point de vue d’ingénieur à la réalisation d’un tour de magie.</a:t>
            </a:r>
          </a:p>
        </p:txBody>
      </p:sp>
      <p:sp>
        <p:nvSpPr>
          <p:cNvPr id="6" name="Rectangle 5"/>
          <p:cNvSpPr/>
          <p:nvPr/>
        </p:nvSpPr>
        <p:spPr>
          <a:xfrm>
            <a:off x="5587173" y="6019125"/>
            <a:ext cx="63920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COLAS Gaël – PRABAKARAN Sylvestre</a:t>
            </a:r>
            <a:endParaRPr lang="fr-FR" sz="32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56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Stratégie de création d’un tour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321494" y="1957974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1) Choix de l’effet magique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21494" y="2600916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2) Recherches sur l’état de l’art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21495" y="324385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3) Sélection de la solution technique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321494" y="3863646"/>
            <a:ext cx="657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4) Description précise du déroulement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321495" y="45065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5) Conception des plans techniques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21495" y="5149530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6) Réalisation du dispositif final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35924" y="2006003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5924" y="2661645"/>
            <a:ext cx="285752" cy="28575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735924" y="3304587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735924" y="3947529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735924" y="4590471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735924" y="5233413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à angle droit 21"/>
          <p:cNvSpPr/>
          <p:nvPr/>
        </p:nvSpPr>
        <p:spPr>
          <a:xfrm rot="3328742">
            <a:off x="2833090" y="1865252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83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r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/>
              <a:t>Recherches sur l’état de l’Art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4219" t="7525" r="10625" b="9704"/>
          <a:stretch/>
        </p:blipFill>
        <p:spPr>
          <a:xfrm>
            <a:off x="364881" y="1843089"/>
            <a:ext cx="6361045" cy="393873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17410" t="36299" r="49590" b="42765"/>
          <a:stretch/>
        </p:blipFill>
        <p:spPr>
          <a:xfrm>
            <a:off x="7076248" y="3910817"/>
            <a:ext cx="4772440" cy="17021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/>
          <a:srcRect l="32423" t="35480" r="29615" b="39482"/>
          <a:stretch/>
        </p:blipFill>
        <p:spPr>
          <a:xfrm>
            <a:off x="7076248" y="1843087"/>
            <a:ext cx="4772440" cy="176971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75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7283652" y="4028868"/>
            <a:ext cx="422088" cy="764968"/>
            <a:chOff x="4368800" y="3923445"/>
            <a:chExt cx="795817" cy="1442292"/>
          </a:xfrm>
        </p:grpSpPr>
        <p:sp>
          <p:nvSpPr>
            <p:cNvPr id="61" name="Rectangle 60"/>
            <p:cNvSpPr/>
            <p:nvPr/>
          </p:nvSpPr>
          <p:spPr>
            <a:xfrm rot="21180364">
              <a:off x="4495800" y="4041404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 rot="213547">
              <a:off x="4679430" y="4032865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 rot="574387">
              <a:off x="4905320" y="4097833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Trapèze 63"/>
            <p:cNvSpPr/>
            <p:nvPr/>
          </p:nvSpPr>
          <p:spPr>
            <a:xfrm rot="10800000">
              <a:off x="4368800" y="4446539"/>
              <a:ext cx="762000" cy="919198"/>
            </a:xfrm>
            <a:prstGeom prst="trapezoid">
              <a:avLst>
                <a:gd name="adj" fmla="val 12654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 rot="21180364">
              <a:off x="4418657" y="3933706"/>
              <a:ext cx="187306" cy="37014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 rot="230947">
              <a:off x="4711468" y="3923445"/>
              <a:ext cx="187306" cy="3701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 rot="439790">
              <a:off x="4977311" y="3948431"/>
              <a:ext cx="187306" cy="3701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8510651" y="5344825"/>
            <a:ext cx="886568" cy="1074582"/>
            <a:chOff x="4000496" y="4816484"/>
            <a:chExt cx="3929090" cy="1622436"/>
          </a:xfrm>
        </p:grpSpPr>
        <p:sp>
          <p:nvSpPr>
            <p:cNvPr id="56" name="Rectangle 55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 rot="5400000" flipV="1">
            <a:off x="6841512" y="4166296"/>
            <a:ext cx="3030314" cy="1485115"/>
            <a:chOff x="2069022" y="2621552"/>
            <a:chExt cx="4104746" cy="2021894"/>
          </a:xfrm>
          <a:solidFill>
            <a:schemeClr val="bg1">
              <a:lumMod val="65000"/>
            </a:schemeClr>
          </a:solidFill>
        </p:grpSpPr>
        <p:sp>
          <p:nvSpPr>
            <p:cNvPr id="38" name="Trapèze 37"/>
            <p:cNvSpPr/>
            <p:nvPr/>
          </p:nvSpPr>
          <p:spPr>
            <a:xfrm rot="1155886">
              <a:off x="4392519" y="3259352"/>
              <a:ext cx="462179" cy="1152012"/>
            </a:xfrm>
            <a:prstGeom prst="trapezoid">
              <a:avLst>
                <a:gd name="adj" fmla="val 98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à coins arrondis 53"/>
            <p:cNvSpPr/>
            <p:nvPr/>
          </p:nvSpPr>
          <p:spPr>
            <a:xfrm>
              <a:off x="3486537" y="4090992"/>
              <a:ext cx="1112225" cy="529202"/>
            </a:xfrm>
            <a:prstGeom prst="roundRect">
              <a:avLst>
                <a:gd name="adj" fmla="val 18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Trapèze 39"/>
            <p:cNvSpPr/>
            <p:nvPr/>
          </p:nvSpPr>
          <p:spPr>
            <a:xfrm rot="661584">
              <a:off x="5888017" y="3041719"/>
              <a:ext cx="285751" cy="57992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apèze 40"/>
            <p:cNvSpPr/>
            <p:nvPr/>
          </p:nvSpPr>
          <p:spPr>
            <a:xfrm rot="5878116">
              <a:off x="5042060" y="2813404"/>
              <a:ext cx="427132" cy="1267048"/>
            </a:xfrm>
            <a:prstGeom prst="trapezoid">
              <a:avLst>
                <a:gd name="adj" fmla="val 2113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à coins arrondis 56"/>
            <p:cNvSpPr/>
            <p:nvPr/>
          </p:nvSpPr>
          <p:spPr>
            <a:xfrm rot="15864246">
              <a:off x="2955476" y="3118246"/>
              <a:ext cx="858000" cy="257619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à coins arrondis 57"/>
            <p:cNvSpPr/>
            <p:nvPr/>
          </p:nvSpPr>
          <p:spPr>
            <a:xfrm rot="14150285">
              <a:off x="3126879" y="2629980"/>
              <a:ext cx="274476" cy="257619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à coins arrondis 58"/>
            <p:cNvSpPr/>
            <p:nvPr/>
          </p:nvSpPr>
          <p:spPr>
            <a:xfrm rot="299518">
              <a:off x="2069022" y="4099968"/>
              <a:ext cx="662777" cy="427231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à coins arrondis 59"/>
            <p:cNvSpPr/>
            <p:nvPr/>
          </p:nvSpPr>
          <p:spPr>
            <a:xfrm rot="21322424">
              <a:off x="2581280" y="4230320"/>
              <a:ext cx="394593" cy="252595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à coins arrondis 60"/>
            <p:cNvSpPr/>
            <p:nvPr/>
          </p:nvSpPr>
          <p:spPr>
            <a:xfrm>
              <a:off x="2857488" y="4000504"/>
              <a:ext cx="884045" cy="64294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à coins arrondis 61"/>
            <p:cNvSpPr/>
            <p:nvPr/>
          </p:nvSpPr>
          <p:spPr>
            <a:xfrm rot="17397277">
              <a:off x="2907748" y="3844019"/>
              <a:ext cx="858000" cy="294578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/>
          <p:cNvGrpSpPr/>
          <p:nvPr/>
        </p:nvGrpSpPr>
        <p:grpSpPr>
          <a:xfrm flipH="1">
            <a:off x="1124527" y="2748021"/>
            <a:ext cx="2793006" cy="3714776"/>
            <a:chOff x="1216249" y="2285992"/>
            <a:chExt cx="3013519" cy="3971723"/>
          </a:xfrm>
        </p:grpSpPr>
        <p:grpSp>
          <p:nvGrpSpPr>
            <p:cNvPr id="7" name="Groupe 6"/>
            <p:cNvGrpSpPr/>
            <p:nvPr/>
          </p:nvGrpSpPr>
          <p:grpSpPr>
            <a:xfrm>
              <a:off x="1216249" y="2285992"/>
              <a:ext cx="1758637" cy="3971723"/>
              <a:chOff x="1216249" y="2285992"/>
              <a:chExt cx="1758637" cy="3971723"/>
            </a:xfrm>
          </p:grpSpPr>
          <p:sp>
            <p:nvSpPr>
              <p:cNvPr id="18" name="Rectangle à coins arrondis 6"/>
              <p:cNvSpPr/>
              <p:nvPr/>
            </p:nvSpPr>
            <p:spPr>
              <a:xfrm rot="7848272">
                <a:off x="1466090" y="2819174"/>
                <a:ext cx="226995" cy="72667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à coins arrondis 7"/>
              <p:cNvSpPr/>
              <p:nvPr/>
            </p:nvSpPr>
            <p:spPr>
              <a:xfrm rot="15537454">
                <a:off x="1614950" y="2556679"/>
                <a:ext cx="226995" cy="726678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à coins arrondis 11"/>
              <p:cNvSpPr/>
              <p:nvPr/>
            </p:nvSpPr>
            <p:spPr>
              <a:xfrm rot="296455">
                <a:off x="1788021" y="4626207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à coins arrondis 13"/>
              <p:cNvSpPr/>
              <p:nvPr/>
            </p:nvSpPr>
            <p:spPr>
              <a:xfrm rot="21115802">
                <a:off x="2219763" y="4687928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à coins arrondis 14"/>
              <p:cNvSpPr/>
              <p:nvPr/>
            </p:nvSpPr>
            <p:spPr>
              <a:xfrm>
                <a:off x="1924170" y="2660735"/>
                <a:ext cx="337809" cy="41483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à coins arrondis 15"/>
              <p:cNvSpPr/>
              <p:nvPr/>
            </p:nvSpPr>
            <p:spPr>
              <a:xfrm rot="492161">
                <a:off x="1759901" y="2712451"/>
                <a:ext cx="675617" cy="6913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Trapèze 23"/>
              <p:cNvSpPr/>
              <p:nvPr/>
            </p:nvSpPr>
            <p:spPr>
              <a:xfrm rot="11215595">
                <a:off x="1889983" y="2285992"/>
                <a:ext cx="482409" cy="450770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à coins arrondis 18"/>
              <p:cNvSpPr/>
              <p:nvPr/>
            </p:nvSpPr>
            <p:spPr>
              <a:xfrm>
                <a:off x="2010368" y="2952498"/>
                <a:ext cx="184598" cy="49226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Trapèze 25"/>
              <p:cNvSpPr/>
              <p:nvPr/>
            </p:nvSpPr>
            <p:spPr>
              <a:xfrm>
                <a:off x="1618169" y="3186230"/>
                <a:ext cx="921380" cy="1855626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à coins arrondis 25"/>
              <p:cNvSpPr/>
              <p:nvPr/>
            </p:nvSpPr>
            <p:spPr>
              <a:xfrm rot="5085946">
                <a:off x="1717317" y="5926492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à coins arrondis 26"/>
              <p:cNvSpPr/>
              <p:nvPr/>
            </p:nvSpPr>
            <p:spPr>
              <a:xfrm rot="5246036">
                <a:off x="2345395" y="5907010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à coins arrondis 10"/>
              <p:cNvSpPr/>
              <p:nvPr/>
            </p:nvSpPr>
            <p:spPr>
              <a:xfrm rot="21324500">
                <a:off x="1776283" y="5306961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à coins arrondis 12"/>
              <p:cNvSpPr/>
              <p:nvPr/>
            </p:nvSpPr>
            <p:spPr>
              <a:xfrm>
                <a:off x="2260341" y="5360289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à coins arrondis 8"/>
              <p:cNvSpPr/>
              <p:nvPr/>
            </p:nvSpPr>
            <p:spPr>
              <a:xfrm rot="18854807">
                <a:off x="2500306" y="3153460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 rot="4175615">
              <a:off x="3178478" y="3173929"/>
              <a:ext cx="852371" cy="1250208"/>
              <a:chOff x="2708902" y="2405237"/>
              <a:chExt cx="852371" cy="1250208"/>
            </a:xfrm>
          </p:grpSpPr>
          <p:sp>
            <p:nvSpPr>
              <p:cNvPr id="9" name="Rectangle 8"/>
              <p:cNvSpPr/>
              <p:nvPr/>
            </p:nvSpPr>
            <p:spPr>
              <a:xfrm rot="20440976">
                <a:off x="3331599" y="2405237"/>
                <a:ext cx="52457" cy="11477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à coins arrondis 36"/>
              <p:cNvSpPr/>
              <p:nvPr/>
            </p:nvSpPr>
            <p:spPr>
              <a:xfrm rot="3771740">
                <a:off x="3269295" y="3165658"/>
                <a:ext cx="214314" cy="35719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à coins arrondis 9"/>
              <p:cNvSpPr/>
              <p:nvPr/>
            </p:nvSpPr>
            <p:spPr>
              <a:xfrm rot="3317869">
                <a:off x="2954411" y="3180864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0440976">
                <a:off x="3163361" y="2432265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20440976">
                <a:off x="3512486" y="3427062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2" name="Groupe 31"/>
          <p:cNvGrpSpPr/>
          <p:nvPr/>
        </p:nvGrpSpPr>
        <p:grpSpPr>
          <a:xfrm>
            <a:off x="5590143" y="4773549"/>
            <a:ext cx="2906741" cy="1622436"/>
            <a:chOff x="4000496" y="4816484"/>
            <a:chExt cx="3929090" cy="1622436"/>
          </a:xfrm>
        </p:grpSpPr>
        <p:sp>
          <p:nvSpPr>
            <p:cNvPr id="33" name="Rectangle 32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8" name="Titr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/>
              <a:t>Recherches sur l’état de l’Art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201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7283653" y="3568455"/>
            <a:ext cx="667944" cy="1225381"/>
            <a:chOff x="4368800" y="3055369"/>
            <a:chExt cx="1259361" cy="2310368"/>
          </a:xfrm>
        </p:grpSpPr>
        <p:sp>
          <p:nvSpPr>
            <p:cNvPr id="61" name="Rectangle 60"/>
            <p:cNvSpPr/>
            <p:nvPr/>
          </p:nvSpPr>
          <p:spPr>
            <a:xfrm rot="21180364">
              <a:off x="4495800" y="4041404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 rot="213547">
              <a:off x="4679430" y="4032865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 rot="574387">
              <a:off x="5368862" y="3204772"/>
              <a:ext cx="165099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Trapèze 63"/>
            <p:cNvSpPr/>
            <p:nvPr/>
          </p:nvSpPr>
          <p:spPr>
            <a:xfrm rot="10800000">
              <a:off x="4368800" y="4446539"/>
              <a:ext cx="762000" cy="919198"/>
            </a:xfrm>
            <a:prstGeom prst="trapezoid">
              <a:avLst>
                <a:gd name="adj" fmla="val 12654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 rot="21180364">
              <a:off x="4418657" y="3933706"/>
              <a:ext cx="187306" cy="37014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 rot="230947">
              <a:off x="4711468" y="3923445"/>
              <a:ext cx="187306" cy="3701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 rot="439790">
              <a:off x="5440855" y="3055369"/>
              <a:ext cx="187306" cy="3701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8510651" y="5344825"/>
            <a:ext cx="886568" cy="1074582"/>
            <a:chOff x="4000496" y="4816484"/>
            <a:chExt cx="3929090" cy="1622436"/>
          </a:xfrm>
        </p:grpSpPr>
        <p:sp>
          <p:nvSpPr>
            <p:cNvPr id="56" name="Rectangle 55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 rot="5400000" flipV="1">
            <a:off x="6907137" y="4231922"/>
            <a:ext cx="3030314" cy="1353864"/>
            <a:chOff x="2069022" y="2800242"/>
            <a:chExt cx="4104746" cy="1843204"/>
          </a:xfrm>
          <a:solidFill>
            <a:schemeClr val="bg1">
              <a:lumMod val="65000"/>
            </a:schemeClr>
          </a:solidFill>
        </p:grpSpPr>
        <p:sp>
          <p:nvSpPr>
            <p:cNvPr id="38" name="Trapèze 37"/>
            <p:cNvSpPr/>
            <p:nvPr/>
          </p:nvSpPr>
          <p:spPr>
            <a:xfrm rot="1155886">
              <a:off x="4392519" y="3259352"/>
              <a:ext cx="462179" cy="1152012"/>
            </a:xfrm>
            <a:prstGeom prst="trapezoid">
              <a:avLst>
                <a:gd name="adj" fmla="val 98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à coins arrondis 53"/>
            <p:cNvSpPr/>
            <p:nvPr/>
          </p:nvSpPr>
          <p:spPr>
            <a:xfrm>
              <a:off x="3486537" y="4090992"/>
              <a:ext cx="1112225" cy="529202"/>
            </a:xfrm>
            <a:prstGeom prst="roundRect">
              <a:avLst>
                <a:gd name="adj" fmla="val 18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Trapèze 39"/>
            <p:cNvSpPr/>
            <p:nvPr/>
          </p:nvSpPr>
          <p:spPr>
            <a:xfrm rot="661584">
              <a:off x="5888017" y="3041719"/>
              <a:ext cx="285751" cy="57992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apèze 40"/>
            <p:cNvSpPr/>
            <p:nvPr/>
          </p:nvSpPr>
          <p:spPr>
            <a:xfrm rot="5878116">
              <a:off x="5042060" y="2813404"/>
              <a:ext cx="427132" cy="1267048"/>
            </a:xfrm>
            <a:prstGeom prst="trapezoid">
              <a:avLst>
                <a:gd name="adj" fmla="val 2113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à coins arrondis 56"/>
            <p:cNvSpPr/>
            <p:nvPr/>
          </p:nvSpPr>
          <p:spPr>
            <a:xfrm rot="14079347">
              <a:off x="2781715" y="3215934"/>
              <a:ext cx="857999" cy="257619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à coins arrondis 57"/>
            <p:cNvSpPr/>
            <p:nvPr/>
          </p:nvSpPr>
          <p:spPr>
            <a:xfrm rot="14150285">
              <a:off x="2759183" y="2808670"/>
              <a:ext cx="274476" cy="257619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à coins arrondis 58"/>
            <p:cNvSpPr/>
            <p:nvPr/>
          </p:nvSpPr>
          <p:spPr>
            <a:xfrm rot="299518">
              <a:off x="2069022" y="4099968"/>
              <a:ext cx="662777" cy="427231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à coins arrondis 59"/>
            <p:cNvSpPr/>
            <p:nvPr/>
          </p:nvSpPr>
          <p:spPr>
            <a:xfrm rot="21322424">
              <a:off x="2581280" y="4230320"/>
              <a:ext cx="394593" cy="252595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à coins arrondis 60"/>
            <p:cNvSpPr/>
            <p:nvPr/>
          </p:nvSpPr>
          <p:spPr>
            <a:xfrm>
              <a:off x="2857488" y="4000504"/>
              <a:ext cx="884045" cy="64294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à coins arrondis 61"/>
            <p:cNvSpPr/>
            <p:nvPr/>
          </p:nvSpPr>
          <p:spPr>
            <a:xfrm rot="17397277">
              <a:off x="2907748" y="3844019"/>
              <a:ext cx="858000" cy="294578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/>
          <p:cNvGrpSpPr/>
          <p:nvPr/>
        </p:nvGrpSpPr>
        <p:grpSpPr>
          <a:xfrm flipH="1">
            <a:off x="1124527" y="2748021"/>
            <a:ext cx="2793006" cy="3714776"/>
            <a:chOff x="1216249" y="2285992"/>
            <a:chExt cx="3013519" cy="3971723"/>
          </a:xfrm>
        </p:grpSpPr>
        <p:grpSp>
          <p:nvGrpSpPr>
            <p:cNvPr id="7" name="Groupe 6"/>
            <p:cNvGrpSpPr/>
            <p:nvPr/>
          </p:nvGrpSpPr>
          <p:grpSpPr>
            <a:xfrm>
              <a:off x="1216249" y="2285992"/>
              <a:ext cx="1758637" cy="3971723"/>
              <a:chOff x="1216249" y="2285992"/>
              <a:chExt cx="1758637" cy="3971723"/>
            </a:xfrm>
          </p:grpSpPr>
          <p:sp>
            <p:nvSpPr>
              <p:cNvPr id="18" name="Rectangle à coins arrondis 6"/>
              <p:cNvSpPr/>
              <p:nvPr/>
            </p:nvSpPr>
            <p:spPr>
              <a:xfrm rot="7848272">
                <a:off x="1466090" y="2819174"/>
                <a:ext cx="226995" cy="72667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à coins arrondis 7"/>
              <p:cNvSpPr/>
              <p:nvPr/>
            </p:nvSpPr>
            <p:spPr>
              <a:xfrm rot="15537454">
                <a:off x="1614950" y="2556679"/>
                <a:ext cx="226995" cy="726678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à coins arrondis 11"/>
              <p:cNvSpPr/>
              <p:nvPr/>
            </p:nvSpPr>
            <p:spPr>
              <a:xfrm rot="296455">
                <a:off x="1788021" y="4626207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à coins arrondis 13"/>
              <p:cNvSpPr/>
              <p:nvPr/>
            </p:nvSpPr>
            <p:spPr>
              <a:xfrm rot="21115802">
                <a:off x="2219763" y="4687928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à coins arrondis 14"/>
              <p:cNvSpPr/>
              <p:nvPr/>
            </p:nvSpPr>
            <p:spPr>
              <a:xfrm>
                <a:off x="1924170" y="2660735"/>
                <a:ext cx="337809" cy="41483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à coins arrondis 15"/>
              <p:cNvSpPr/>
              <p:nvPr/>
            </p:nvSpPr>
            <p:spPr>
              <a:xfrm rot="492161">
                <a:off x="1759901" y="2712451"/>
                <a:ext cx="675617" cy="6913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Trapèze 23"/>
              <p:cNvSpPr/>
              <p:nvPr/>
            </p:nvSpPr>
            <p:spPr>
              <a:xfrm rot="11215595">
                <a:off x="1889983" y="2285992"/>
                <a:ext cx="482409" cy="450770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à coins arrondis 18"/>
              <p:cNvSpPr/>
              <p:nvPr/>
            </p:nvSpPr>
            <p:spPr>
              <a:xfrm>
                <a:off x="2010368" y="2952498"/>
                <a:ext cx="184598" cy="49226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Trapèze 25"/>
              <p:cNvSpPr/>
              <p:nvPr/>
            </p:nvSpPr>
            <p:spPr>
              <a:xfrm>
                <a:off x="1618169" y="3186230"/>
                <a:ext cx="921380" cy="1855626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à coins arrondis 25"/>
              <p:cNvSpPr/>
              <p:nvPr/>
            </p:nvSpPr>
            <p:spPr>
              <a:xfrm rot="5085946">
                <a:off x="1717317" y="5926492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à coins arrondis 26"/>
              <p:cNvSpPr/>
              <p:nvPr/>
            </p:nvSpPr>
            <p:spPr>
              <a:xfrm rot="5246036">
                <a:off x="2345395" y="5907010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à coins arrondis 10"/>
              <p:cNvSpPr/>
              <p:nvPr/>
            </p:nvSpPr>
            <p:spPr>
              <a:xfrm rot="21324500">
                <a:off x="1776283" y="5306961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à coins arrondis 12"/>
              <p:cNvSpPr/>
              <p:nvPr/>
            </p:nvSpPr>
            <p:spPr>
              <a:xfrm>
                <a:off x="2260341" y="5360289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à coins arrondis 8"/>
              <p:cNvSpPr/>
              <p:nvPr/>
            </p:nvSpPr>
            <p:spPr>
              <a:xfrm rot="18854807">
                <a:off x="2500306" y="3153460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 rot="4175615">
              <a:off x="3178478" y="3173929"/>
              <a:ext cx="852371" cy="1250208"/>
              <a:chOff x="2708902" y="2405237"/>
              <a:chExt cx="852371" cy="1250208"/>
            </a:xfrm>
          </p:grpSpPr>
          <p:sp>
            <p:nvSpPr>
              <p:cNvPr id="9" name="Rectangle 8"/>
              <p:cNvSpPr/>
              <p:nvPr/>
            </p:nvSpPr>
            <p:spPr>
              <a:xfrm rot="20440976">
                <a:off x="3331599" y="2405237"/>
                <a:ext cx="52457" cy="11477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à coins arrondis 36"/>
              <p:cNvSpPr/>
              <p:nvPr/>
            </p:nvSpPr>
            <p:spPr>
              <a:xfrm rot="3771740">
                <a:off x="3269295" y="3165658"/>
                <a:ext cx="214314" cy="35719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à coins arrondis 9"/>
              <p:cNvSpPr/>
              <p:nvPr/>
            </p:nvSpPr>
            <p:spPr>
              <a:xfrm rot="3317869">
                <a:off x="2954411" y="3180864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0440976">
                <a:off x="3163361" y="2432265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20440976">
                <a:off x="3512486" y="3427062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2" name="Groupe 31"/>
          <p:cNvGrpSpPr/>
          <p:nvPr/>
        </p:nvGrpSpPr>
        <p:grpSpPr>
          <a:xfrm>
            <a:off x="5590143" y="4773549"/>
            <a:ext cx="2906741" cy="1622436"/>
            <a:chOff x="4000496" y="4816484"/>
            <a:chExt cx="3929090" cy="1622436"/>
          </a:xfrm>
        </p:grpSpPr>
        <p:sp>
          <p:nvSpPr>
            <p:cNvPr id="33" name="Rectangle 32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8" name="Titr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/>
              <a:t>Recherches sur l’état de l’Art</a:t>
            </a:r>
          </a:p>
        </p:txBody>
      </p:sp>
      <p:sp>
        <p:nvSpPr>
          <p:cNvPr id="5" name="Flèche : gauche 4"/>
          <p:cNvSpPr/>
          <p:nvPr/>
        </p:nvSpPr>
        <p:spPr>
          <a:xfrm rot="1004391">
            <a:off x="3883428" y="3850216"/>
            <a:ext cx="3291592" cy="225947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951592" y="3688805"/>
            <a:ext cx="374098" cy="374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5726276" y="3268256"/>
            <a:ext cx="330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Récupérer l’information</a:t>
            </a:r>
          </a:p>
        </p:txBody>
      </p:sp>
      <p:sp>
        <p:nvSpPr>
          <p:cNvPr id="72" name="Ellipse 71"/>
          <p:cNvSpPr/>
          <p:nvPr/>
        </p:nvSpPr>
        <p:spPr>
          <a:xfrm>
            <a:off x="5035970" y="3990492"/>
            <a:ext cx="374098" cy="374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3683833" y="4349213"/>
            <a:ext cx="330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Transmettre l’information</a:t>
            </a:r>
          </a:p>
        </p:txBody>
      </p:sp>
      <p:sp>
        <p:nvSpPr>
          <p:cNvPr id="74" name="Ellipse 73"/>
          <p:cNvSpPr/>
          <p:nvPr/>
        </p:nvSpPr>
        <p:spPr>
          <a:xfrm>
            <a:off x="3501099" y="2820953"/>
            <a:ext cx="374098" cy="374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334058" y="2476331"/>
            <a:ext cx="330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Être indétectable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22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Stratégie de création d’un tour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321494" y="1957974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1) Choix de l’effet magique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21494" y="2600916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2) Recherches sur l’état de l’art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21495" y="324385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3) Sélection de la solution technique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321494" y="3863646"/>
            <a:ext cx="657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4) Description précise du déroulement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321495" y="45065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5) Conception des plans techniques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21495" y="5149530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6) Réalisation du dispositif final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35924" y="2006003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5924" y="2661645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735924" y="3304587"/>
            <a:ext cx="285752" cy="28575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735924" y="3947529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735924" y="4590471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735924" y="5233413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à angle droit 21"/>
          <p:cNvSpPr/>
          <p:nvPr/>
        </p:nvSpPr>
        <p:spPr>
          <a:xfrm rot="3328742">
            <a:off x="2833090" y="1865252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à angle droit 21"/>
          <p:cNvSpPr/>
          <p:nvPr/>
        </p:nvSpPr>
        <p:spPr>
          <a:xfrm rot="3328742">
            <a:off x="2833089" y="2525059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10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Sélection de la solution technique</a:t>
            </a:r>
          </a:p>
        </p:txBody>
      </p:sp>
      <p:sp>
        <p:nvSpPr>
          <p:cNvPr id="19" name="Ellipse 18"/>
          <p:cNvSpPr/>
          <p:nvPr/>
        </p:nvSpPr>
        <p:spPr>
          <a:xfrm>
            <a:off x="838200" y="1916276"/>
            <a:ext cx="374098" cy="374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309018" y="1874072"/>
            <a:ext cx="7792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Récupérer l’information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79980"/>
              </p:ext>
            </p:extLst>
          </p:nvPr>
        </p:nvGraphicFramePr>
        <p:xfrm>
          <a:off x="450166" y="2935763"/>
          <a:ext cx="1143703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274">
                  <a:extLst>
                    <a:ext uri="{9D8B030D-6E8A-4147-A177-3AD203B41FA5}">
                      <a16:colId xmlns:a16="http://schemas.microsoft.com/office/drawing/2014/main" val="3937430767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1361248881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1626257783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3587667377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3632977569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2573738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rgbClr val="2F5597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2F5597"/>
                          </a:solidFill>
                        </a:rPr>
                        <a:t>Encombrement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2F5597"/>
                          </a:solidFill>
                        </a:rPr>
                        <a:t>Discrétion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2F5597"/>
                          </a:solidFill>
                        </a:rPr>
                        <a:t>Rapidité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2F5597"/>
                          </a:solidFill>
                        </a:rPr>
                        <a:t>Fiabilité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2F5597"/>
                          </a:solidFill>
                        </a:rPr>
                        <a:t>Coût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06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2F5597"/>
                          </a:solidFill>
                        </a:rPr>
                        <a:t>Complice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92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2F5597"/>
                          </a:solidFill>
                        </a:rPr>
                        <a:t>Bouton poussoir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32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2F5597"/>
                          </a:solidFill>
                        </a:rPr>
                        <a:t>Capteur lumineux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2F5597"/>
                          </a:solidFill>
                        </a:rPr>
                        <a:t>RFID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23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2F5597"/>
                          </a:solidFill>
                        </a:rPr>
                        <a:t>Mesure du poids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840867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852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Sélection de la solution technique</a:t>
            </a:r>
          </a:p>
        </p:txBody>
      </p:sp>
      <p:sp>
        <p:nvSpPr>
          <p:cNvPr id="19" name="Ellipse 18"/>
          <p:cNvSpPr/>
          <p:nvPr/>
        </p:nvSpPr>
        <p:spPr>
          <a:xfrm>
            <a:off x="838200" y="1916276"/>
            <a:ext cx="374098" cy="374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309018" y="1874072"/>
            <a:ext cx="7792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Transmettre l’information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07386"/>
              </p:ext>
            </p:extLst>
          </p:nvPr>
        </p:nvGraphicFramePr>
        <p:xfrm>
          <a:off x="3230411" y="2580676"/>
          <a:ext cx="5731178" cy="111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274">
                  <a:extLst>
                    <a:ext uri="{9D8B030D-6E8A-4147-A177-3AD203B41FA5}">
                      <a16:colId xmlns:a16="http://schemas.microsoft.com/office/drawing/2014/main" val="3937430767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1361248881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162625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rgbClr val="2F5597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2F5597"/>
                          </a:solidFill>
                        </a:rPr>
                        <a:t>Distance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2F5597"/>
                          </a:solidFill>
                        </a:rPr>
                        <a:t>Fiabilité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06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2F5597"/>
                          </a:solidFill>
                        </a:rPr>
                        <a:t>Bluetooth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92627"/>
                  </a:ext>
                </a:extLst>
              </a:tr>
              <a:tr h="374052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rgbClr val="2F5597"/>
                          </a:solidFill>
                        </a:rPr>
                        <a:t>WiFi</a:t>
                      </a:r>
                      <a:endParaRPr lang="fr-FR" b="1" dirty="0">
                        <a:solidFill>
                          <a:srgbClr val="2F5597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328904"/>
                  </a:ext>
                </a:extLst>
              </a:tr>
            </a:tbl>
          </a:graphicData>
        </a:graphic>
      </p:graphicFrame>
      <p:sp>
        <p:nvSpPr>
          <p:cNvPr id="6" name="Ellipse 5"/>
          <p:cNvSpPr/>
          <p:nvPr/>
        </p:nvSpPr>
        <p:spPr>
          <a:xfrm>
            <a:off x="838200" y="3942352"/>
            <a:ext cx="374098" cy="374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309018" y="3900148"/>
            <a:ext cx="7792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Être indétectable</a:t>
            </a: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591777"/>
              </p:ext>
            </p:extLst>
          </p:nvPr>
        </p:nvGraphicFramePr>
        <p:xfrm>
          <a:off x="3216341" y="4627108"/>
          <a:ext cx="5731178" cy="148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274">
                  <a:extLst>
                    <a:ext uri="{9D8B030D-6E8A-4147-A177-3AD203B41FA5}">
                      <a16:colId xmlns:a16="http://schemas.microsoft.com/office/drawing/2014/main" val="3937430767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1361248881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162625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rgbClr val="2F5597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2F5597"/>
                          </a:solidFill>
                        </a:rPr>
                        <a:t>Discrétion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2F5597"/>
                          </a:solidFill>
                        </a:rPr>
                        <a:t>Fiabilité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06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2F5597"/>
                          </a:solidFill>
                        </a:rPr>
                        <a:t>Visuel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92627"/>
                  </a:ext>
                </a:extLst>
              </a:tr>
              <a:tr h="37405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2F5597"/>
                          </a:solidFill>
                        </a:rPr>
                        <a:t>Auditif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328904"/>
                  </a:ext>
                </a:extLst>
              </a:tr>
              <a:tr h="37405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2F5597"/>
                          </a:solidFill>
                        </a:rPr>
                        <a:t>Tactile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132029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623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Sélection de la solution technique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447307" y="1440113"/>
            <a:ext cx="7792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Problématique de l’intégration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15832" y="2313889"/>
            <a:ext cx="4193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Mesure du poids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610239" y="2342024"/>
            <a:ext cx="4193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Bluetooth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279562" y="2327955"/>
            <a:ext cx="4193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Vibrations</a:t>
            </a:r>
          </a:p>
        </p:txBody>
      </p:sp>
      <p:cxnSp>
        <p:nvCxnSpPr>
          <p:cNvPr id="15" name="Connecteur droit avec flèche 14"/>
          <p:cNvCxnSpPr>
            <a:cxnSpLocks/>
            <a:stCxn id="18" idx="2"/>
          </p:cNvCxnSpPr>
          <p:nvPr/>
        </p:nvCxnSpPr>
        <p:spPr>
          <a:xfrm>
            <a:off x="6707136" y="2926799"/>
            <a:ext cx="1440323" cy="497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cxnSpLocks/>
            <a:stCxn id="21" idx="2"/>
          </p:cNvCxnSpPr>
          <p:nvPr/>
        </p:nvCxnSpPr>
        <p:spPr>
          <a:xfrm flipH="1">
            <a:off x="9270609" y="2912730"/>
            <a:ext cx="1105850" cy="6041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6707136" y="3605292"/>
            <a:ext cx="41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Utilisation d’un Smartphone</a:t>
            </a:r>
          </a:p>
        </p:txBody>
      </p:sp>
      <p:cxnSp>
        <p:nvCxnSpPr>
          <p:cNvPr id="28" name="Connecteur droit avec flèche 27"/>
          <p:cNvCxnSpPr>
            <a:cxnSpLocks/>
          </p:cNvCxnSpPr>
          <p:nvPr/>
        </p:nvCxnSpPr>
        <p:spPr>
          <a:xfrm>
            <a:off x="2680626" y="2867886"/>
            <a:ext cx="0" cy="446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583729" y="3452661"/>
            <a:ext cx="41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Utilisation d’un capteur de force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633635" y="4193502"/>
            <a:ext cx="4193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Utilisation d’une carte électronique avec Bluetooth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716521" y="4526902"/>
            <a:ext cx="41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Programmation Android ou IOS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808817" y="5288272"/>
            <a:ext cx="41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Utilisation d’un circuit imprimé</a:t>
            </a:r>
          </a:p>
        </p:txBody>
      </p:sp>
      <p:cxnSp>
        <p:nvCxnSpPr>
          <p:cNvPr id="38" name="Connecteur droit avec flèche 37"/>
          <p:cNvCxnSpPr>
            <a:cxnSpLocks/>
          </p:cNvCxnSpPr>
          <p:nvPr/>
        </p:nvCxnSpPr>
        <p:spPr>
          <a:xfrm>
            <a:off x="2612621" y="3852771"/>
            <a:ext cx="0" cy="1435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cxnSpLocks/>
          </p:cNvCxnSpPr>
          <p:nvPr/>
        </p:nvCxnSpPr>
        <p:spPr>
          <a:xfrm flipH="1">
            <a:off x="4645421" y="2912730"/>
            <a:ext cx="1711847" cy="12526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cxnSpLocks/>
          </p:cNvCxnSpPr>
          <p:nvPr/>
        </p:nvCxnSpPr>
        <p:spPr>
          <a:xfrm>
            <a:off x="2905714" y="3852771"/>
            <a:ext cx="1510931" cy="2826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cxnSpLocks/>
            <a:stCxn id="25" idx="2"/>
            <a:endCxn id="35" idx="0"/>
          </p:cNvCxnSpPr>
          <p:nvPr/>
        </p:nvCxnSpPr>
        <p:spPr>
          <a:xfrm>
            <a:off x="8804033" y="4005402"/>
            <a:ext cx="9385" cy="521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Parenthèse ouvrante 1037"/>
          <p:cNvSpPr/>
          <p:nvPr/>
        </p:nvSpPr>
        <p:spPr>
          <a:xfrm rot="16200000">
            <a:off x="5820116" y="283301"/>
            <a:ext cx="366930" cy="10575498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/>
          <p:cNvSpPr txBox="1"/>
          <p:nvPr/>
        </p:nvSpPr>
        <p:spPr>
          <a:xfrm>
            <a:off x="3906683" y="5895993"/>
            <a:ext cx="41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Dissimuler le tout du spectateur</a:t>
            </a:r>
          </a:p>
        </p:txBody>
      </p:sp>
      <p:cxnSp>
        <p:nvCxnSpPr>
          <p:cNvPr id="57" name="Connecteur droit avec flèche 56"/>
          <p:cNvCxnSpPr>
            <a:cxnSpLocks/>
            <a:stCxn id="34" idx="2"/>
            <a:endCxn id="36" idx="0"/>
          </p:cNvCxnSpPr>
          <p:nvPr/>
        </p:nvCxnSpPr>
        <p:spPr>
          <a:xfrm flipH="1">
            <a:off x="2905714" y="4901388"/>
            <a:ext cx="1824818" cy="3868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294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Stratégie de création d’un tour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321494" y="1957974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1) Choix de l’effet magique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21494" y="2600916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2) Recherches sur l’état de l’art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21495" y="324385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3) Sélection de la solution technique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321494" y="3863646"/>
            <a:ext cx="657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4) Description précise du déroulement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321495" y="45065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5) Conception des plans techniques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21495" y="5149530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6) Réalisation du dispositif final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35924" y="2006003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5924" y="2661645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735924" y="3304587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735924" y="3947529"/>
            <a:ext cx="285752" cy="28575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735924" y="4590471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735924" y="5233413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à angle droit 21"/>
          <p:cNvSpPr/>
          <p:nvPr/>
        </p:nvSpPr>
        <p:spPr>
          <a:xfrm rot="3328742">
            <a:off x="2833090" y="1865252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à angle droit 21"/>
          <p:cNvSpPr/>
          <p:nvPr/>
        </p:nvSpPr>
        <p:spPr>
          <a:xfrm rot="3328742">
            <a:off x="2833089" y="2525059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à angle droit 21"/>
          <p:cNvSpPr/>
          <p:nvPr/>
        </p:nvSpPr>
        <p:spPr>
          <a:xfrm rot="3328742">
            <a:off x="2833270" y="3195882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713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Description précise du déroulement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915975"/>
            <a:ext cx="10598425" cy="423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Le magicien annonce qu’il a réalisé une prédiction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Le magicien donne l’enveloppe à un spectateur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Le magicien présente le matériel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Le magicien explique au spectateur qu’il va devoir colorier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Le magicien se bande les yeux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Le spectateur prend un feutre au hasard dans le pot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Le magicien lui dit de colorier un élément spécifique du dessin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Le spectateur colorie cet élément de cette couleur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Le spectateur se débarrasse du feutre 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L’opération est répétée tant qu’il reste des feutres 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Le magicien enlève le bandeau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Le magicien demande au spectateur de sortir la prédiction de l’enveloppe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arenR"/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La prédiction et le dessin du spectateur correspondent</a:t>
            </a:r>
            <a:endParaRPr lang="fr-FR" b="1" dirty="0">
              <a:solidFill>
                <a:srgbClr val="2F5597"/>
              </a:solidFill>
              <a:effectLst/>
              <a:latin typeface="Kozuka Gothic Pr6N B" panose="020B0800000000000000" pitchFamily="34" charset="-128"/>
              <a:ea typeface="Kozuka Gothic Pr6N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19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Présentation de l’objectif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838200" y="3077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/>
              <a:t>Reproduire un effet magique existant grâce aux méthodes d’ingénieur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925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Stratégie de création d’un tour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321494" y="1957974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1) Choix de l’effet magique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21494" y="2600916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2) Recherches sur l’état de l’art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21495" y="324385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3) Sélection de la solution technique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321494" y="3863646"/>
            <a:ext cx="657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4) Description précise du déroulement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321495" y="45065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5) Conception des plans techniques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21495" y="5149530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6) Réalisation du dispositif final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35924" y="2006003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5924" y="2661645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735924" y="3304587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735924" y="3947529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735924" y="4590471"/>
            <a:ext cx="285752" cy="28575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735924" y="5233413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à angle droit 21"/>
          <p:cNvSpPr/>
          <p:nvPr/>
        </p:nvSpPr>
        <p:spPr>
          <a:xfrm rot="3328742">
            <a:off x="2833090" y="1865252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à angle droit 21"/>
          <p:cNvSpPr/>
          <p:nvPr/>
        </p:nvSpPr>
        <p:spPr>
          <a:xfrm rot="3328742">
            <a:off x="2833089" y="2525059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à angle droit 21"/>
          <p:cNvSpPr/>
          <p:nvPr/>
        </p:nvSpPr>
        <p:spPr>
          <a:xfrm rot="3328742">
            <a:off x="2833270" y="3195882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à angle droit 21"/>
          <p:cNvSpPr/>
          <p:nvPr/>
        </p:nvSpPr>
        <p:spPr>
          <a:xfrm rot="3328742">
            <a:off x="2833088" y="3838821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43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Conception des plans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381224" y="16906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Trois grandes parties</a:t>
            </a:r>
          </a:p>
        </p:txBody>
      </p:sp>
      <p:pic>
        <p:nvPicPr>
          <p:cNvPr id="5" name="Imag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2" t="12699" r="5027" b="13463"/>
          <a:stretch/>
        </p:blipFill>
        <p:spPr bwMode="auto">
          <a:xfrm>
            <a:off x="266114" y="2656913"/>
            <a:ext cx="4152879" cy="2745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/>
          <p:cNvPicPr/>
          <p:nvPr/>
        </p:nvPicPr>
        <p:blipFill rotWithShape="1">
          <a:blip r:embed="rId4"/>
          <a:srcRect l="23262" t="26283" r="43073" b="29908"/>
          <a:stretch/>
        </p:blipFill>
        <p:spPr bwMode="auto">
          <a:xfrm>
            <a:off x="8257735" y="2656913"/>
            <a:ext cx="3685735" cy="26964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 descr="C:\Users\Sylvestre\AppData\Local\Microsoft\Windows\INetCache\Content.Word\screenFirstActivity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31" y="2502168"/>
            <a:ext cx="1745762" cy="31139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41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285461" y="4111174"/>
            <a:ext cx="2941983" cy="2219650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Conception des plans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381224" y="16906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Détecter les feutres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643270" y="2865783"/>
            <a:ext cx="569844" cy="3415747"/>
            <a:chOff x="1643270" y="2865783"/>
            <a:chExt cx="569844" cy="3415747"/>
          </a:xfrm>
        </p:grpSpPr>
        <p:sp>
          <p:nvSpPr>
            <p:cNvPr id="3" name="Rectangle 2"/>
            <p:cNvSpPr/>
            <p:nvPr/>
          </p:nvSpPr>
          <p:spPr>
            <a:xfrm>
              <a:off x="1683026" y="3432313"/>
              <a:ext cx="477078" cy="28492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43270" y="2865783"/>
              <a:ext cx="569844" cy="1159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m1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 rot="376860">
            <a:off x="2345243" y="2886704"/>
            <a:ext cx="569844" cy="3415747"/>
            <a:chOff x="1643270" y="2865783"/>
            <a:chExt cx="569844" cy="3415747"/>
          </a:xfrm>
        </p:grpSpPr>
        <p:sp>
          <p:nvSpPr>
            <p:cNvPr id="10" name="Rectangle 9"/>
            <p:cNvSpPr/>
            <p:nvPr/>
          </p:nvSpPr>
          <p:spPr>
            <a:xfrm>
              <a:off x="1683026" y="3432313"/>
              <a:ext cx="477078" cy="28492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43270" y="2865783"/>
              <a:ext cx="569844" cy="115956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m2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 rot="21080466">
            <a:off x="3354104" y="2889212"/>
            <a:ext cx="569844" cy="3415747"/>
            <a:chOff x="1643270" y="2865783"/>
            <a:chExt cx="569844" cy="3415747"/>
          </a:xfrm>
        </p:grpSpPr>
        <p:sp>
          <p:nvSpPr>
            <p:cNvPr id="13" name="Rectangle 12"/>
            <p:cNvSpPr/>
            <p:nvPr/>
          </p:nvSpPr>
          <p:spPr>
            <a:xfrm>
              <a:off x="1683026" y="3432313"/>
              <a:ext cx="477078" cy="28492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43270" y="2865783"/>
              <a:ext cx="569844" cy="11595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m3</a:t>
              </a:r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5459894" y="2887161"/>
            <a:ext cx="564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M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tot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1 = m1+m2+m3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64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285461" y="4111174"/>
            <a:ext cx="2941983" cy="2219650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Conception des plans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381224" y="16906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Détecter les feutres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629777" y="411687"/>
            <a:ext cx="569844" cy="3415747"/>
            <a:chOff x="1643270" y="2865783"/>
            <a:chExt cx="569844" cy="3415747"/>
          </a:xfrm>
        </p:grpSpPr>
        <p:sp>
          <p:nvSpPr>
            <p:cNvPr id="3" name="Rectangle 2"/>
            <p:cNvSpPr/>
            <p:nvPr/>
          </p:nvSpPr>
          <p:spPr>
            <a:xfrm>
              <a:off x="1683026" y="3432313"/>
              <a:ext cx="477078" cy="28492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43270" y="2865783"/>
              <a:ext cx="569844" cy="1159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m1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 rot="376860">
            <a:off x="2345243" y="2886704"/>
            <a:ext cx="569844" cy="3415747"/>
            <a:chOff x="1643270" y="2865783"/>
            <a:chExt cx="569844" cy="3415747"/>
          </a:xfrm>
        </p:grpSpPr>
        <p:sp>
          <p:nvSpPr>
            <p:cNvPr id="10" name="Rectangle 9"/>
            <p:cNvSpPr/>
            <p:nvPr/>
          </p:nvSpPr>
          <p:spPr>
            <a:xfrm>
              <a:off x="1683026" y="3432313"/>
              <a:ext cx="477078" cy="28492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43270" y="2865783"/>
              <a:ext cx="569844" cy="115956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m2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 rot="21080466">
            <a:off x="3354104" y="2889212"/>
            <a:ext cx="569844" cy="3415747"/>
            <a:chOff x="1643270" y="2865783"/>
            <a:chExt cx="569844" cy="3415747"/>
          </a:xfrm>
        </p:grpSpPr>
        <p:sp>
          <p:nvSpPr>
            <p:cNvPr id="13" name="Rectangle 12"/>
            <p:cNvSpPr/>
            <p:nvPr/>
          </p:nvSpPr>
          <p:spPr>
            <a:xfrm>
              <a:off x="1683026" y="3432313"/>
              <a:ext cx="477078" cy="28492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43270" y="2865783"/>
              <a:ext cx="569844" cy="11595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m3</a:t>
              </a:r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5459894" y="2887161"/>
            <a:ext cx="564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Mtot1 = m1+m2+m3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459892" y="3716599"/>
            <a:ext cx="564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Mtot2 = m2+m3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459893" y="4631977"/>
            <a:ext cx="564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Mtot2 – Mtot1 = m1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9891" y="5794352"/>
            <a:ext cx="564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m1≠m2≠m3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734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Conception des plans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381224" y="16906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Utilisation d’un capteur de force</a:t>
            </a:r>
          </a:p>
        </p:txBody>
      </p:sp>
      <p:pic>
        <p:nvPicPr>
          <p:cNvPr id="20" name="Image 19"/>
          <p:cNvPicPr/>
          <p:nvPr/>
        </p:nvPicPr>
        <p:blipFill>
          <a:blip r:embed="rId3" cstate="print"/>
          <a:srcRect l="31245" t="15545" r="31245" b="22208"/>
          <a:stretch>
            <a:fillRect/>
          </a:stretch>
        </p:blipFill>
        <p:spPr bwMode="auto">
          <a:xfrm>
            <a:off x="838200" y="2522366"/>
            <a:ext cx="3783648" cy="380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0"/>
          </a:sp3d>
        </p:spPr>
      </p:pic>
      <p:sp>
        <p:nvSpPr>
          <p:cNvPr id="21" name="ZoneTexte 20"/>
          <p:cNvSpPr txBox="1"/>
          <p:nvPr/>
        </p:nvSpPr>
        <p:spPr>
          <a:xfrm>
            <a:off x="5459894" y="2887161"/>
            <a:ext cx="56480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Utilisation d’un capteur HX711</a:t>
            </a:r>
          </a:p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Et d’une interface de conversion analogique numérique.</a:t>
            </a:r>
          </a:p>
          <a:p>
            <a:pPr algn="ctr"/>
            <a:endParaRPr lang="fr-FR" sz="2800" dirty="0">
              <a:solidFill>
                <a:schemeClr val="accent1">
                  <a:lumMod val="75000"/>
                </a:schemeClr>
              </a:solidFill>
              <a:latin typeface="Kozuka Gothic Pro B" pitchFamily="34" charset="-128"/>
              <a:ea typeface="Kozuka Gothic Pro B" pitchFamily="34" charset="-128"/>
            </a:endParaRPr>
          </a:p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Plage de valeur : 0 à 1 kg</a:t>
            </a:r>
          </a:p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Précision : 0,1 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21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Conception des plans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381224" y="16906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Partie électronique</a:t>
            </a:r>
          </a:p>
        </p:txBody>
      </p:sp>
      <p:pic>
        <p:nvPicPr>
          <p:cNvPr id="8" name="Image 7"/>
          <p:cNvPicPr/>
          <p:nvPr/>
        </p:nvPicPr>
        <p:blipFill>
          <a:blip r:embed="rId3" cstate="print"/>
          <a:srcRect l="36909" t="30621" r="36909" b="21872"/>
          <a:stretch>
            <a:fillRect/>
          </a:stretch>
        </p:blipFill>
        <p:spPr bwMode="auto">
          <a:xfrm>
            <a:off x="1239031" y="2706762"/>
            <a:ext cx="2953141" cy="2989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672055" y="2820075"/>
            <a:ext cx="6681745" cy="392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fr-FR" b="1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Utilisation de la carte Arduino RADON</a:t>
            </a:r>
            <a:endParaRPr lang="fr-FR" b="1" dirty="0">
              <a:solidFill>
                <a:srgbClr val="2F5597"/>
              </a:solidFill>
              <a:effectLst/>
              <a:latin typeface="Kozuka Gothic Pr6N B" panose="020B0800000000000000" pitchFamily="34" charset="-128"/>
              <a:ea typeface="Kozuka Gothic Pr6N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57800" y="3343295"/>
            <a:ext cx="6096000" cy="2003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Dimensions : 18x36 mm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Nombre d'entrées et sorties : 26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Masse : 10 g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Tension d'opération : 3.3 V / 5V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Fréquence d'horloge : 48 MHz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solidFill>
                  <a:srgbClr val="2F5597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  <a:cs typeface="Times New Roman" panose="02020603050405020304" pitchFamily="18" charset="0"/>
              </a:rPr>
              <a:t>Mémoire Flash : 16 K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988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Conception des plans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381224" y="16906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Intégration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308295" y="2493031"/>
            <a:ext cx="931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Réalisation d’un circuit imprimé à l’aide de ALTIUM</a:t>
            </a:r>
          </a:p>
        </p:txBody>
      </p:sp>
      <p:pic>
        <p:nvPicPr>
          <p:cNvPr id="23" name="Image 2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26" y="3224139"/>
            <a:ext cx="4845148" cy="3633861"/>
          </a:xfrm>
          <a:prstGeom prst="rect">
            <a:avLst/>
          </a:prstGeom>
        </p:spPr>
      </p:pic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683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Conception des plans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381224" y="16906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Intégration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308295" y="2493031"/>
            <a:ext cx="931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Réalisation d’un circuit imprimé à l’aide de ALTIUM</a:t>
            </a:r>
          </a:p>
        </p:txBody>
      </p:sp>
      <p:pic>
        <p:nvPicPr>
          <p:cNvPr id="8" name="Imag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7" t="15605" r="27949" b="46250"/>
          <a:stretch/>
        </p:blipFill>
        <p:spPr bwMode="auto">
          <a:xfrm>
            <a:off x="3615396" y="3295374"/>
            <a:ext cx="5122284" cy="3137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Connecteur droit avec flèche 4"/>
          <p:cNvCxnSpPr>
            <a:cxnSpLocks/>
          </p:cNvCxnSpPr>
          <p:nvPr/>
        </p:nvCxnSpPr>
        <p:spPr>
          <a:xfrm>
            <a:off x="728870" y="5866228"/>
            <a:ext cx="44058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-27474" y="5545630"/>
            <a:ext cx="3975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Kozuka Gothic Pro B" pitchFamily="34" charset="-128"/>
                <a:ea typeface="Kozuka Gothic Pro B" pitchFamily="34" charset="-128"/>
              </a:rPr>
              <a:t>Alimentation externe</a:t>
            </a:r>
          </a:p>
        </p:txBody>
      </p:sp>
      <p:cxnSp>
        <p:nvCxnSpPr>
          <p:cNvPr id="13" name="Connecteur droit avec flèche 12"/>
          <p:cNvCxnSpPr>
            <a:cxnSpLocks/>
          </p:cNvCxnSpPr>
          <p:nvPr/>
        </p:nvCxnSpPr>
        <p:spPr>
          <a:xfrm>
            <a:off x="708993" y="4865688"/>
            <a:ext cx="44058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285887" y="4545090"/>
            <a:ext cx="3975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Kozuka Gothic Pro B" pitchFamily="34" charset="-128"/>
                <a:ea typeface="Kozuka Gothic Pro B" pitchFamily="34" charset="-128"/>
              </a:rPr>
              <a:t>Arduino RADON</a:t>
            </a:r>
          </a:p>
        </p:txBody>
      </p:sp>
      <p:cxnSp>
        <p:nvCxnSpPr>
          <p:cNvPr id="15" name="Connecteur droit avec flèche 14"/>
          <p:cNvCxnSpPr>
            <a:cxnSpLocks/>
          </p:cNvCxnSpPr>
          <p:nvPr/>
        </p:nvCxnSpPr>
        <p:spPr>
          <a:xfrm flipH="1">
            <a:off x="6480314" y="5948748"/>
            <a:ext cx="50490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8392156" y="5611890"/>
            <a:ext cx="3123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atin typeface="Kozuka Gothic Pro B" pitchFamily="34" charset="-128"/>
                <a:ea typeface="Kozuka Gothic Pro B" pitchFamily="34" charset="-128"/>
              </a:rPr>
              <a:t>Capteur de force</a:t>
            </a:r>
          </a:p>
        </p:txBody>
      </p:sp>
      <p:cxnSp>
        <p:nvCxnSpPr>
          <p:cNvPr id="19" name="Connecteur droit avec flèche 18"/>
          <p:cNvCxnSpPr>
            <a:cxnSpLocks/>
          </p:cNvCxnSpPr>
          <p:nvPr/>
        </p:nvCxnSpPr>
        <p:spPr>
          <a:xfrm flipH="1" flipV="1">
            <a:off x="7858539" y="4863921"/>
            <a:ext cx="3717237" cy="4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8438540" y="4531838"/>
            <a:ext cx="3123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atin typeface="Kozuka Gothic Pro B" pitchFamily="34" charset="-128"/>
                <a:ea typeface="Kozuka Gothic Pro B" pitchFamily="34" charset="-128"/>
              </a:rPr>
              <a:t>Convertisseur A/N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76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Conception des plans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381224" y="16906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Partie mécanique</a:t>
            </a:r>
          </a:p>
        </p:txBody>
      </p:sp>
      <p:pic>
        <p:nvPicPr>
          <p:cNvPr id="16" name="Image 15"/>
          <p:cNvPicPr/>
          <p:nvPr/>
        </p:nvPicPr>
        <p:blipFill rotWithShape="1">
          <a:blip r:embed="rId3" cstate="print"/>
          <a:srcRect l="26209" t="19531" r="36182" b="12401"/>
          <a:stretch/>
        </p:blipFill>
        <p:spPr bwMode="auto">
          <a:xfrm>
            <a:off x="492369" y="3016251"/>
            <a:ext cx="2518117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/>
          <p:cNvPicPr/>
          <p:nvPr/>
        </p:nvPicPr>
        <p:blipFill rotWithShape="1">
          <a:blip r:embed="rId4" cstate="print"/>
          <a:srcRect l="26051" t="20675" r="41645" b="13924"/>
          <a:stretch/>
        </p:blipFill>
        <p:spPr bwMode="auto">
          <a:xfrm>
            <a:off x="4909624" y="2937506"/>
            <a:ext cx="2321170" cy="263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/>
          <a:srcRect l="40269" t="22961" r="29269" b="15881"/>
          <a:stretch/>
        </p:blipFill>
        <p:spPr>
          <a:xfrm>
            <a:off x="9129932" y="2882058"/>
            <a:ext cx="2387085" cy="2694513"/>
          </a:xfrm>
          <a:prstGeom prst="rect">
            <a:avLst/>
          </a:prstGeom>
        </p:spPr>
      </p:pic>
      <p:sp>
        <p:nvSpPr>
          <p:cNvPr id="4" name="Flèche : droite 3"/>
          <p:cNvSpPr/>
          <p:nvPr/>
        </p:nvSpPr>
        <p:spPr>
          <a:xfrm>
            <a:off x="3348110" y="4096727"/>
            <a:ext cx="1223890" cy="399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/>
          <p:cNvSpPr/>
          <p:nvPr/>
        </p:nvSpPr>
        <p:spPr>
          <a:xfrm>
            <a:off x="7568418" y="4057355"/>
            <a:ext cx="1223890" cy="399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728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Stratégie de création d’un tour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321494" y="1957974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1) Choix de l’effet magique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21494" y="2600916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2) Recherches sur l’état de l’art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21495" y="324385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3) Sélection de la solution technique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321494" y="3863646"/>
            <a:ext cx="657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4) Description précise du déroulement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321495" y="45065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2F5597"/>
                </a:solidFill>
                <a:latin typeface="Kozuka Gothic Pro B" pitchFamily="34" charset="-128"/>
                <a:ea typeface="Kozuka Gothic Pro B" pitchFamily="34" charset="-128"/>
              </a:rPr>
              <a:t>5) Conception des plans techniques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21495" y="5149530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6) Réalisation du dispositif final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35924" y="2006003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5924" y="2661645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735924" y="3304587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735924" y="3947529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735924" y="4590471"/>
            <a:ext cx="285752" cy="285752"/>
          </a:xfrm>
          <a:prstGeom prst="rect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735924" y="5233413"/>
            <a:ext cx="285752" cy="28575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à angle droit 21"/>
          <p:cNvSpPr/>
          <p:nvPr/>
        </p:nvSpPr>
        <p:spPr>
          <a:xfrm rot="3328742">
            <a:off x="2833090" y="1865252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à angle droit 21"/>
          <p:cNvSpPr/>
          <p:nvPr/>
        </p:nvSpPr>
        <p:spPr>
          <a:xfrm rot="3328742">
            <a:off x="2833089" y="2525059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à angle droit 21"/>
          <p:cNvSpPr/>
          <p:nvPr/>
        </p:nvSpPr>
        <p:spPr>
          <a:xfrm rot="3328742">
            <a:off x="2833270" y="3195882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à angle droit 21"/>
          <p:cNvSpPr/>
          <p:nvPr/>
        </p:nvSpPr>
        <p:spPr>
          <a:xfrm rot="3328742">
            <a:off x="2833088" y="3838821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à angle droit 21"/>
          <p:cNvSpPr/>
          <p:nvPr/>
        </p:nvSpPr>
        <p:spPr>
          <a:xfrm rot="3328742">
            <a:off x="2833087" y="4467459"/>
            <a:ext cx="189728" cy="460895"/>
          </a:xfrm>
          <a:prstGeom prst="bentUpArrow">
            <a:avLst>
              <a:gd name="adj1" fmla="val 50000"/>
              <a:gd name="adj2" fmla="val 23262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64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Stratégie de création d’un tour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321494" y="1957974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1) Choix de l’effet magique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21494" y="2600916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2) Recherches sur l’état de l’art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21495" y="324385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3) Sélection de la solution technique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321494" y="3863646"/>
            <a:ext cx="657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4) Description précise du déroulement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321495" y="45065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5) Conception des plans techniques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21495" y="5149530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6) Réalisation du dispositif final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35924" y="2006003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735924" y="2661645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735924" y="3304587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735924" y="3947529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735924" y="4590471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735924" y="5233413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024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Code Arduino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38200" y="2167370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Détection des feutres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285461" y="4111174"/>
            <a:ext cx="2941983" cy="2219650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7" name="Groupe 36"/>
          <p:cNvGrpSpPr/>
          <p:nvPr/>
        </p:nvGrpSpPr>
        <p:grpSpPr>
          <a:xfrm>
            <a:off x="1527752" y="2875719"/>
            <a:ext cx="569844" cy="3415747"/>
            <a:chOff x="1643270" y="2865783"/>
            <a:chExt cx="569844" cy="3415747"/>
          </a:xfrm>
        </p:grpSpPr>
        <p:sp>
          <p:nvSpPr>
            <p:cNvPr id="38" name="Rectangle 37"/>
            <p:cNvSpPr/>
            <p:nvPr/>
          </p:nvSpPr>
          <p:spPr>
            <a:xfrm>
              <a:off x="1683026" y="3432313"/>
              <a:ext cx="477078" cy="28492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643270" y="2865783"/>
              <a:ext cx="569844" cy="1159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m1</a:t>
              </a:r>
            </a:p>
          </p:txBody>
        </p:sp>
      </p:grpSp>
      <p:grpSp>
        <p:nvGrpSpPr>
          <p:cNvPr id="44" name="Groupe 43"/>
          <p:cNvGrpSpPr/>
          <p:nvPr/>
        </p:nvGrpSpPr>
        <p:grpSpPr>
          <a:xfrm rot="376860">
            <a:off x="2345243" y="2886704"/>
            <a:ext cx="569844" cy="3415747"/>
            <a:chOff x="1643270" y="2865783"/>
            <a:chExt cx="569844" cy="3415747"/>
          </a:xfrm>
        </p:grpSpPr>
        <p:sp>
          <p:nvSpPr>
            <p:cNvPr id="45" name="Rectangle 44"/>
            <p:cNvSpPr/>
            <p:nvPr/>
          </p:nvSpPr>
          <p:spPr>
            <a:xfrm>
              <a:off x="1683026" y="3432313"/>
              <a:ext cx="477078" cy="28492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643270" y="2865783"/>
              <a:ext cx="569844" cy="115956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m2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 rot="21080466">
            <a:off x="3354104" y="2889212"/>
            <a:ext cx="569844" cy="3415747"/>
            <a:chOff x="1643270" y="2865783"/>
            <a:chExt cx="569844" cy="3415747"/>
          </a:xfrm>
        </p:grpSpPr>
        <p:sp>
          <p:nvSpPr>
            <p:cNvPr id="51" name="Rectangle 50"/>
            <p:cNvSpPr/>
            <p:nvPr/>
          </p:nvSpPr>
          <p:spPr>
            <a:xfrm>
              <a:off x="1683026" y="3432313"/>
              <a:ext cx="477078" cy="28492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43270" y="2865783"/>
              <a:ext cx="569844" cy="11595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m3</a:t>
              </a:r>
            </a:p>
          </p:txBody>
        </p:sp>
      </p:grpSp>
      <p:sp>
        <p:nvSpPr>
          <p:cNvPr id="56" name="ZoneTexte 55"/>
          <p:cNvSpPr txBox="1"/>
          <p:nvPr/>
        </p:nvSpPr>
        <p:spPr>
          <a:xfrm>
            <a:off x="5194847" y="2958632"/>
            <a:ext cx="5648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m1≠m2≠m3</a:t>
            </a:r>
          </a:p>
          <a:p>
            <a:pPr algn="ctr"/>
            <a:endParaRPr lang="fr-FR" sz="2800" dirty="0">
              <a:solidFill>
                <a:schemeClr val="accent1">
                  <a:lumMod val="75000"/>
                </a:schemeClr>
              </a:solidFill>
              <a:latin typeface="Kozuka Gothic Pro B" pitchFamily="34" charset="-128"/>
              <a:ea typeface="Kozuka Gothic Pro B" pitchFamily="34" charset="-128"/>
            </a:endParaRPr>
          </a:p>
          <a:p>
            <a:pPr algn="ctr"/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Ecart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 minimal : delta</a:t>
            </a:r>
          </a:p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Nombre de feutres : max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497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Code Arduino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38200" y="2167370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Détection des feutres</a:t>
            </a: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2173357" y="3167272"/>
            <a:ext cx="0" cy="30745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cxnSpLocks/>
          </p:cNvCxnSpPr>
          <p:nvPr/>
        </p:nvCxnSpPr>
        <p:spPr>
          <a:xfrm flipV="1">
            <a:off x="2067339" y="6069496"/>
            <a:ext cx="824285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668117" y="2843975"/>
            <a:ext cx="798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Kozuka Gothic Pro B" pitchFamily="34" charset="-128"/>
                <a:ea typeface="Kozuka Gothic Pro B" pitchFamily="34" charset="-128"/>
              </a:rPr>
              <a:t>m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310191" y="5807886"/>
            <a:ext cx="798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Kozuka Gothic Pro B" pitchFamily="34" charset="-128"/>
                <a:ea typeface="Kozuka Gothic Pro B" pitchFamily="34" charset="-128"/>
              </a:rPr>
              <a:t>t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2120348" y="3810571"/>
            <a:ext cx="6771861" cy="1669601"/>
            <a:chOff x="2120348" y="3810571"/>
            <a:chExt cx="5546040" cy="1669601"/>
          </a:xfrm>
        </p:grpSpPr>
        <p:sp>
          <p:nvSpPr>
            <p:cNvPr id="19" name="Ellipse 18"/>
            <p:cNvSpPr/>
            <p:nvPr/>
          </p:nvSpPr>
          <p:spPr>
            <a:xfrm>
              <a:off x="2120348" y="3810571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2604051" y="3830450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3094385" y="3817198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3617844" y="3837077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>
              <a:off x="4035286" y="4691843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4479231" y="5202051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4989444" y="4951099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5406886" y="5360904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5943595" y="5155671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6480311" y="5301270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>
              <a:off x="7036911" y="5294816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7560370" y="5314695"/>
              <a:ext cx="106018" cy="11926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6" name="Connecteur droit avec flèche 35"/>
          <p:cNvCxnSpPr>
            <a:cxnSpLocks/>
          </p:cNvCxnSpPr>
          <p:nvPr/>
        </p:nvCxnSpPr>
        <p:spPr>
          <a:xfrm>
            <a:off x="2710962" y="3631096"/>
            <a:ext cx="72816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2735931" y="3105585"/>
            <a:ext cx="110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mes</a:t>
            </a:r>
            <a:endParaRPr lang="fr-FR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Accolade ouvrante 39"/>
          <p:cNvSpPr/>
          <p:nvPr/>
        </p:nvSpPr>
        <p:spPr>
          <a:xfrm rot="5400000">
            <a:off x="6614002" y="2756427"/>
            <a:ext cx="348658" cy="1570193"/>
          </a:xfrm>
          <a:prstGeom prst="leftBrace">
            <a:avLst>
              <a:gd name="adj1" fmla="val 8333"/>
              <a:gd name="adj2" fmla="val 48465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335561" y="2689817"/>
            <a:ext cx="110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</a:rPr>
              <a:t>n</a:t>
            </a:r>
            <a:r>
              <a:rPr lang="fr-FR" sz="2000" dirty="0" err="1">
                <a:solidFill>
                  <a:schemeClr val="accent5">
                    <a:lumMod val="75000"/>
                  </a:schemeClr>
                </a:solidFill>
              </a:rPr>
              <a:t>mes</a:t>
            </a:r>
            <a:endParaRPr lang="fr-FR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2" name="Connecteur droit avec flèche 41"/>
          <p:cNvCxnSpPr>
            <a:cxnSpLocks/>
          </p:cNvCxnSpPr>
          <p:nvPr/>
        </p:nvCxnSpPr>
        <p:spPr>
          <a:xfrm>
            <a:off x="7824245" y="3837077"/>
            <a:ext cx="0" cy="159688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8033640" y="4317110"/>
            <a:ext cx="177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&gt;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min</a:t>
            </a:r>
            <a:endParaRPr lang="fr-FR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Connecteur droit avec flèche 46"/>
          <p:cNvCxnSpPr>
            <a:cxnSpLocks/>
          </p:cNvCxnSpPr>
          <p:nvPr/>
        </p:nvCxnSpPr>
        <p:spPr>
          <a:xfrm>
            <a:off x="6566506" y="5155671"/>
            <a:ext cx="0" cy="35696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5867674" y="4737463"/>
            <a:ext cx="177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equal</a:t>
            </a:r>
            <a:endParaRPr lang="fr-FR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Espace réservé du numéro de diapositive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009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Code Arduino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381537" y="2231420"/>
            <a:ext cx="2554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Paramètres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7391398" y="2231420"/>
            <a:ext cx="2554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Variables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7893862" y="2944428"/>
            <a:ext cx="28870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2060"/>
                </a:solidFill>
              </a:rPr>
              <a:t>n</a:t>
            </a:r>
          </a:p>
          <a:p>
            <a:r>
              <a:rPr lang="fr-FR" sz="2800" b="1" dirty="0" err="1">
                <a:solidFill>
                  <a:srgbClr val="002060"/>
                </a:solidFill>
              </a:rPr>
              <a:t>mPot</a:t>
            </a:r>
            <a:endParaRPr lang="fr-FR" sz="2800" b="1" dirty="0">
              <a:solidFill>
                <a:srgbClr val="002060"/>
              </a:solidFill>
            </a:endParaRPr>
          </a:p>
          <a:p>
            <a:r>
              <a:rPr lang="fr-FR" sz="2800" b="1" dirty="0" err="1">
                <a:solidFill>
                  <a:srgbClr val="002060"/>
                </a:solidFill>
              </a:rPr>
              <a:t>mPen</a:t>
            </a:r>
            <a:r>
              <a:rPr lang="fr-FR" sz="2800" b="1" dirty="0">
                <a:solidFill>
                  <a:srgbClr val="002060"/>
                </a:solidFill>
              </a:rPr>
              <a:t>[max]</a:t>
            </a:r>
          </a:p>
          <a:p>
            <a:r>
              <a:rPr lang="fr-FR" sz="2800" b="1" dirty="0" err="1">
                <a:solidFill>
                  <a:srgbClr val="002060"/>
                </a:solidFill>
              </a:rPr>
              <a:t>mCurrentPen</a:t>
            </a:r>
            <a:endParaRPr lang="fr-FR" sz="2800" b="1" dirty="0">
              <a:solidFill>
                <a:srgbClr val="002060"/>
              </a:solidFill>
            </a:endParaRPr>
          </a:p>
          <a:p>
            <a:r>
              <a:rPr lang="fr-FR" sz="2800" b="1" dirty="0" err="1">
                <a:solidFill>
                  <a:srgbClr val="002060"/>
                </a:solidFill>
              </a:rPr>
              <a:t>currentPen</a:t>
            </a:r>
            <a:endParaRPr lang="fr-FR" sz="2800" b="1" dirty="0">
              <a:solidFill>
                <a:srgbClr val="002060"/>
              </a:solidFill>
            </a:endParaRPr>
          </a:p>
          <a:p>
            <a:r>
              <a:rPr lang="fr-FR" sz="2800" b="1" dirty="0" err="1">
                <a:solidFill>
                  <a:srgbClr val="002060"/>
                </a:solidFill>
              </a:rPr>
              <a:t>mTot</a:t>
            </a:r>
            <a:endParaRPr lang="fr-FR" sz="2800" b="1" dirty="0">
              <a:solidFill>
                <a:srgbClr val="002060"/>
              </a:solidFill>
            </a:endParaRPr>
          </a:p>
          <a:p>
            <a:endParaRPr lang="fr-FR" sz="2800" b="1" dirty="0">
              <a:solidFill>
                <a:srgbClr val="00206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226400"/>
              </p:ext>
            </p:extLst>
          </p:nvPr>
        </p:nvGraphicFramePr>
        <p:xfrm>
          <a:off x="2021933" y="2944428"/>
          <a:ext cx="305625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126">
                  <a:extLst>
                    <a:ext uri="{9D8B030D-6E8A-4147-A177-3AD203B41FA5}">
                      <a16:colId xmlns:a16="http://schemas.microsoft.com/office/drawing/2014/main" val="630871852"/>
                    </a:ext>
                  </a:extLst>
                </a:gridCol>
                <a:gridCol w="1528126">
                  <a:extLst>
                    <a:ext uri="{9D8B030D-6E8A-4147-A177-3AD203B41FA5}">
                      <a16:colId xmlns:a16="http://schemas.microsoft.com/office/drawing/2014/main" val="1953891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68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err="1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mMin</a:t>
                      </a:r>
                      <a:endParaRPr lang="fr-FR" sz="2400" dirty="0">
                        <a:solidFill>
                          <a:srgbClr val="002060"/>
                        </a:solidFill>
                        <a:latin typeface="Kozuka Gothic Pr6N B" panose="020B0800000000000000" pitchFamily="34" charset="-128"/>
                        <a:ea typeface="Kozuka Gothic Pr6N B" panose="020B08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5 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375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delta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0,5 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0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err="1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mEqual</a:t>
                      </a:r>
                      <a:endParaRPr lang="fr-FR" sz="2400" dirty="0">
                        <a:solidFill>
                          <a:srgbClr val="002060"/>
                        </a:solidFill>
                        <a:latin typeface="Kozuka Gothic Pr6N B" panose="020B0800000000000000" pitchFamily="34" charset="-128"/>
                        <a:ea typeface="Kozuka Gothic Pr6N B" panose="020B08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0,1 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3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err="1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tMes</a:t>
                      </a:r>
                      <a:endParaRPr lang="fr-FR" sz="2400" dirty="0">
                        <a:solidFill>
                          <a:srgbClr val="002060"/>
                        </a:solidFill>
                        <a:latin typeface="Kozuka Gothic Pr6N B" panose="020B0800000000000000" pitchFamily="34" charset="-128"/>
                        <a:ea typeface="Kozuka Gothic Pr6N B" panose="020B08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50 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6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err="1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nMes</a:t>
                      </a:r>
                      <a:endParaRPr lang="fr-FR" sz="2400" dirty="0">
                        <a:solidFill>
                          <a:srgbClr val="002060"/>
                        </a:solidFill>
                        <a:latin typeface="Kozuka Gothic Pr6N B" panose="020B0800000000000000" pitchFamily="34" charset="-128"/>
                        <a:ea typeface="Kozuka Gothic Pr6N B" panose="020B08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002060"/>
                          </a:solidFill>
                          <a:latin typeface="Kozuka Gothic Pr6N B" panose="020B0800000000000000" pitchFamily="34" charset="-128"/>
                          <a:ea typeface="Kozuka Gothic Pr6N B" panose="020B0800000000000000" pitchFamily="34" charset="-128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709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05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Code Arduino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33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349655" y="3515284"/>
            <a:ext cx="2947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initialization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()</a:t>
            </a: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Enregistre les différentes masses des feutres pour l’initialisation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75426" y="3508791"/>
            <a:ext cx="2554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parameters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()</a:t>
            </a: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Récupère les paramètres via la connexion Bluetooth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085522" y="2276070"/>
            <a:ext cx="3525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isWeightDifferent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()</a:t>
            </a: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Vérifie si la masse totale a changé et s’est stabilisée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428090"/>
            <a:ext cx="4979503" cy="41872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Préparation du tour</a:t>
            </a:r>
          </a:p>
        </p:txBody>
      </p:sp>
      <p:sp>
        <p:nvSpPr>
          <p:cNvPr id="6" name="Flèche : droite 5"/>
          <p:cNvSpPr/>
          <p:nvPr/>
        </p:nvSpPr>
        <p:spPr>
          <a:xfrm>
            <a:off x="5817703" y="5227050"/>
            <a:ext cx="5168349" cy="827026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Exécution du tour</a:t>
            </a:r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1895061" y="4475327"/>
            <a:ext cx="0" cy="940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4499113" y="4487756"/>
            <a:ext cx="0" cy="940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9153940" y="4487756"/>
            <a:ext cx="0" cy="940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cxnSpLocks/>
          </p:cNvCxnSpPr>
          <p:nvPr/>
        </p:nvCxnSpPr>
        <p:spPr>
          <a:xfrm flipH="1">
            <a:off x="4818821" y="2981966"/>
            <a:ext cx="869674" cy="449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7618514" y="3010499"/>
            <a:ext cx="783363" cy="338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èche : en arc 23"/>
          <p:cNvSpPr/>
          <p:nvPr/>
        </p:nvSpPr>
        <p:spPr>
          <a:xfrm rot="20888432" flipH="1">
            <a:off x="9894918" y="2972214"/>
            <a:ext cx="750392" cy="88581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95955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781195" y="3489083"/>
            <a:ext cx="2947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takenPen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()</a:t>
            </a: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Renvoie le feutre qui vient d’être pris par le spectateur</a:t>
            </a:r>
          </a:p>
        </p:txBody>
      </p:sp>
    </p:spTree>
    <p:extLst>
      <p:ext uri="{BB962C8B-B14F-4D97-AF65-F5344CB8AC3E}">
        <p14:creationId xmlns:p14="http://schemas.microsoft.com/office/powerpoint/2010/main" val="48222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Communication Bluetooth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34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440858" y="2371714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Serveur GATT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381224" y="3062974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1 Service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381224" y="380461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3 Caractéristiques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22957" y="5258113"/>
            <a:ext cx="4516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ParametersCharacteristic</a:t>
            </a:r>
            <a:endParaRPr lang="fr-FR" sz="2000" dirty="0">
              <a:solidFill>
                <a:schemeClr val="accent1">
                  <a:lumMod val="75000"/>
                </a:schemeClr>
              </a:solidFill>
              <a:latin typeface="Kozuka Gothic Pro B" pitchFamily="34" charset="-128"/>
              <a:ea typeface="Kozuka Gothic Pro B" pitchFamily="34" charset="-128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897368" y="5258111"/>
            <a:ext cx="4516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SwitchPenCharacteristic</a:t>
            </a:r>
            <a:endParaRPr lang="fr-FR" sz="2000" dirty="0">
              <a:solidFill>
                <a:schemeClr val="accent1">
                  <a:lumMod val="75000"/>
                </a:schemeClr>
              </a:solidFill>
              <a:latin typeface="Kozuka Gothic Pro B" pitchFamily="34" charset="-128"/>
              <a:ea typeface="Kozuka Gothic Pro B" pitchFamily="34" charset="-128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875481" y="5258111"/>
            <a:ext cx="4516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SwitchWeightCharacteristic</a:t>
            </a:r>
            <a:endParaRPr lang="fr-FR" sz="2000" dirty="0">
              <a:solidFill>
                <a:schemeClr val="accent1">
                  <a:lumMod val="75000"/>
                </a:schemeClr>
              </a:solidFill>
              <a:latin typeface="Kozuka Gothic Pro B" pitchFamily="34" charset="-128"/>
              <a:ea typeface="Kozuka Gothic Pro B" pitchFamily="34" charset="-128"/>
            </a:endParaRPr>
          </a:p>
        </p:txBody>
      </p:sp>
      <p:cxnSp>
        <p:nvCxnSpPr>
          <p:cNvPr id="5" name="Connecteur droit avec flèche 4"/>
          <p:cNvCxnSpPr>
            <a:cxnSpLocks/>
          </p:cNvCxnSpPr>
          <p:nvPr/>
        </p:nvCxnSpPr>
        <p:spPr>
          <a:xfrm flipH="1">
            <a:off x="2381224" y="4367594"/>
            <a:ext cx="3714776" cy="837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cxnSpLocks/>
          </p:cNvCxnSpPr>
          <p:nvPr/>
        </p:nvCxnSpPr>
        <p:spPr>
          <a:xfrm>
            <a:off x="6096000" y="4367594"/>
            <a:ext cx="0" cy="8188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cxnSpLocks/>
          </p:cNvCxnSpPr>
          <p:nvPr/>
        </p:nvCxnSpPr>
        <p:spPr>
          <a:xfrm>
            <a:off x="6096000" y="4367594"/>
            <a:ext cx="4037748" cy="8375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657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35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Code Android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103244" y="2360511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2 fonctions principales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Recevoir les données transmises par le pot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Transmettre discrètement ces informations au magicien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103244" y="395997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2 fonctions supplémentaires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Guider le magicien dans l’initialisation du tour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Permettre la personnalisation des paramètres</a:t>
            </a:r>
          </a:p>
        </p:txBody>
      </p:sp>
    </p:spTree>
    <p:extLst>
      <p:ext uri="{BB962C8B-B14F-4D97-AF65-F5344CB8AC3E}">
        <p14:creationId xmlns:p14="http://schemas.microsoft.com/office/powerpoint/2010/main" val="420932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36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Code Android</a:t>
            </a:r>
          </a:p>
        </p:txBody>
      </p:sp>
      <p:sp>
        <p:nvSpPr>
          <p:cNvPr id="5" name="Rectangle 4"/>
          <p:cNvSpPr/>
          <p:nvPr/>
        </p:nvSpPr>
        <p:spPr>
          <a:xfrm>
            <a:off x="4724400" y="2239618"/>
            <a:ext cx="2743200" cy="728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FirstActivity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4724400" y="3986956"/>
            <a:ext cx="2743200" cy="728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ScanActivity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1192696" y="3986955"/>
            <a:ext cx="2743200" cy="728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VibrationsActivity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8439176" y="3986955"/>
            <a:ext cx="2743200" cy="728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DetectionActivity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4724400" y="5627481"/>
            <a:ext cx="2743200" cy="728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BluetoothLeService</a:t>
            </a:r>
            <a:endParaRPr lang="fr-FR" dirty="0"/>
          </a:p>
        </p:txBody>
      </p:sp>
      <p:cxnSp>
        <p:nvCxnSpPr>
          <p:cNvPr id="9" name="Connecteur droit avec flèche 8"/>
          <p:cNvCxnSpPr>
            <a:stCxn id="5" idx="2"/>
            <a:endCxn id="14" idx="0"/>
          </p:cNvCxnSpPr>
          <p:nvPr/>
        </p:nvCxnSpPr>
        <p:spPr>
          <a:xfrm>
            <a:off x="6096000" y="2968487"/>
            <a:ext cx="0" cy="1018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cxnSpLocks/>
            <a:stCxn id="5" idx="2"/>
            <a:endCxn id="15" idx="0"/>
          </p:cNvCxnSpPr>
          <p:nvPr/>
        </p:nvCxnSpPr>
        <p:spPr>
          <a:xfrm flipH="1">
            <a:off x="2564296" y="2968487"/>
            <a:ext cx="3531704" cy="1018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cxnSpLocks/>
            <a:stCxn id="5" idx="2"/>
            <a:endCxn id="16" idx="0"/>
          </p:cNvCxnSpPr>
          <p:nvPr/>
        </p:nvCxnSpPr>
        <p:spPr>
          <a:xfrm>
            <a:off x="6096000" y="2968487"/>
            <a:ext cx="3714776" cy="1018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cxnSpLocks/>
          </p:cNvCxnSpPr>
          <p:nvPr/>
        </p:nvCxnSpPr>
        <p:spPr>
          <a:xfrm>
            <a:off x="5883967" y="4715824"/>
            <a:ext cx="0" cy="911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cxnSpLocks/>
          </p:cNvCxnSpPr>
          <p:nvPr/>
        </p:nvCxnSpPr>
        <p:spPr>
          <a:xfrm flipV="1">
            <a:off x="6301411" y="4715824"/>
            <a:ext cx="0" cy="911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cxnSpLocks/>
          </p:cNvCxnSpPr>
          <p:nvPr/>
        </p:nvCxnSpPr>
        <p:spPr>
          <a:xfrm flipV="1">
            <a:off x="2170045" y="2968486"/>
            <a:ext cx="3528390" cy="1018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cxnSpLocks/>
          </p:cNvCxnSpPr>
          <p:nvPr/>
        </p:nvCxnSpPr>
        <p:spPr>
          <a:xfrm flipH="1" flipV="1">
            <a:off x="6493566" y="2968487"/>
            <a:ext cx="3657599" cy="1018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2130287" y="2928105"/>
            <a:ext cx="219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Paramètres de vibrations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227145" y="3037745"/>
            <a:ext cx="219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Paramètres de détection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5681870" y="3569243"/>
            <a:ext cx="219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Paramètres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4134680" y="5045416"/>
            <a:ext cx="219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Paramètres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6239315" y="5066096"/>
            <a:ext cx="219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Données transmises</a:t>
            </a:r>
          </a:p>
        </p:txBody>
      </p:sp>
    </p:spTree>
    <p:extLst>
      <p:ext uri="{BB962C8B-B14F-4D97-AF65-F5344CB8AC3E}">
        <p14:creationId xmlns:p14="http://schemas.microsoft.com/office/powerpoint/2010/main" val="143009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37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Code Android</a:t>
            </a:r>
          </a:p>
        </p:txBody>
      </p:sp>
      <p:pic>
        <p:nvPicPr>
          <p:cNvPr id="22" name="Image 21" descr="C:\Users\Sylvestre\AppData\Local\Microsoft\Windows\INetCache\Content.Word\screenFirstActivity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019617"/>
            <a:ext cx="2533650" cy="45192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lèche : gauche 3"/>
          <p:cNvSpPr/>
          <p:nvPr/>
        </p:nvSpPr>
        <p:spPr>
          <a:xfrm>
            <a:off x="3829878" y="4115749"/>
            <a:ext cx="887896" cy="3036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gauche 24"/>
          <p:cNvSpPr/>
          <p:nvPr/>
        </p:nvSpPr>
        <p:spPr>
          <a:xfrm rot="10800000">
            <a:off x="7542764" y="5103036"/>
            <a:ext cx="887896" cy="3036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C:\Users\Sylvestre\AppData\Local\Microsoft\Windows\INetCache\Content.Word\screenDetectioActivity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4" y="2019617"/>
            <a:ext cx="256286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 28" descr="C:\Users\Sylvestre\AppData\Local\Microsoft\Windows\INetCache\Content.Word\screenDetectionActivity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1944179"/>
            <a:ext cx="2603818" cy="4646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6311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38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Code Android</a:t>
            </a:r>
          </a:p>
        </p:txBody>
      </p:sp>
      <p:pic>
        <p:nvPicPr>
          <p:cNvPr id="29" name="Image 28" descr="C:\Users\Sylvestre\AppData\Local\Microsoft\Windows\INetCache\Content.Word\screenDetectionActivity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3" y="2041632"/>
            <a:ext cx="2603818" cy="4646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e 11"/>
          <p:cNvGrpSpPr/>
          <p:nvPr/>
        </p:nvGrpSpPr>
        <p:grpSpPr>
          <a:xfrm>
            <a:off x="3168289" y="2280784"/>
            <a:ext cx="8620437" cy="2700430"/>
            <a:chOff x="636104" y="1174398"/>
            <a:chExt cx="10118034" cy="3169566"/>
          </a:xfrm>
        </p:grpSpPr>
        <p:cxnSp>
          <p:nvCxnSpPr>
            <p:cNvPr id="13" name="Connecteur droit avec flèche 12"/>
            <p:cNvCxnSpPr>
              <a:cxnSpLocks/>
            </p:cNvCxnSpPr>
            <p:nvPr/>
          </p:nvCxnSpPr>
          <p:spPr>
            <a:xfrm>
              <a:off x="1815548" y="3458817"/>
              <a:ext cx="8176591" cy="53007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cxnSpLocks/>
            </p:cNvCxnSpPr>
            <p:nvPr/>
          </p:nvCxnSpPr>
          <p:spPr>
            <a:xfrm flipV="1">
              <a:off x="2252870" y="2226365"/>
              <a:ext cx="0" cy="12324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cxnSpLocks/>
            </p:cNvCxnSpPr>
            <p:nvPr/>
          </p:nvCxnSpPr>
          <p:spPr>
            <a:xfrm flipV="1">
              <a:off x="2564296" y="2226365"/>
              <a:ext cx="0" cy="12324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>
              <a:cxnSpLocks/>
            </p:cNvCxnSpPr>
            <p:nvPr/>
          </p:nvCxnSpPr>
          <p:spPr>
            <a:xfrm flipH="1">
              <a:off x="2252870" y="2226365"/>
              <a:ext cx="31142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>
              <a:cxnSpLocks/>
            </p:cNvCxnSpPr>
            <p:nvPr/>
          </p:nvCxnSpPr>
          <p:spPr>
            <a:xfrm>
              <a:off x="2564296" y="3458817"/>
              <a:ext cx="457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>
              <a:cxnSpLocks/>
            </p:cNvCxnSpPr>
            <p:nvPr/>
          </p:nvCxnSpPr>
          <p:spPr>
            <a:xfrm flipV="1">
              <a:off x="3021496" y="2226365"/>
              <a:ext cx="0" cy="12324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>
              <a:cxnSpLocks/>
            </p:cNvCxnSpPr>
            <p:nvPr/>
          </p:nvCxnSpPr>
          <p:spPr>
            <a:xfrm flipH="1">
              <a:off x="3021496" y="2246243"/>
              <a:ext cx="104692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>
              <a:cxnSpLocks/>
            </p:cNvCxnSpPr>
            <p:nvPr/>
          </p:nvCxnSpPr>
          <p:spPr>
            <a:xfrm flipV="1">
              <a:off x="4068417" y="2246243"/>
              <a:ext cx="0" cy="12324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>
              <a:cxnSpLocks/>
            </p:cNvCxnSpPr>
            <p:nvPr/>
          </p:nvCxnSpPr>
          <p:spPr>
            <a:xfrm flipV="1">
              <a:off x="4068417" y="3478695"/>
              <a:ext cx="1524000" cy="66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cxnSpLocks/>
            </p:cNvCxnSpPr>
            <p:nvPr/>
          </p:nvCxnSpPr>
          <p:spPr>
            <a:xfrm flipV="1">
              <a:off x="5592417" y="2252869"/>
              <a:ext cx="0" cy="12324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>
              <a:cxnSpLocks/>
            </p:cNvCxnSpPr>
            <p:nvPr/>
          </p:nvCxnSpPr>
          <p:spPr>
            <a:xfrm flipV="1">
              <a:off x="5903843" y="2252869"/>
              <a:ext cx="0" cy="12324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cxnSpLocks/>
            </p:cNvCxnSpPr>
            <p:nvPr/>
          </p:nvCxnSpPr>
          <p:spPr>
            <a:xfrm flipH="1">
              <a:off x="5592417" y="2252869"/>
              <a:ext cx="31142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>
              <a:cxnSpLocks/>
            </p:cNvCxnSpPr>
            <p:nvPr/>
          </p:nvCxnSpPr>
          <p:spPr>
            <a:xfrm>
              <a:off x="5903843" y="3485321"/>
              <a:ext cx="457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>
              <a:cxnSpLocks/>
            </p:cNvCxnSpPr>
            <p:nvPr/>
          </p:nvCxnSpPr>
          <p:spPr>
            <a:xfrm flipV="1">
              <a:off x="6361043" y="2252869"/>
              <a:ext cx="0" cy="12324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>
              <a:cxnSpLocks/>
            </p:cNvCxnSpPr>
            <p:nvPr/>
          </p:nvCxnSpPr>
          <p:spPr>
            <a:xfrm flipH="1">
              <a:off x="6361043" y="2272747"/>
              <a:ext cx="104692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>
              <a:cxnSpLocks/>
            </p:cNvCxnSpPr>
            <p:nvPr/>
          </p:nvCxnSpPr>
          <p:spPr>
            <a:xfrm flipV="1">
              <a:off x="7407964" y="2272747"/>
              <a:ext cx="0" cy="12324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cxnSpLocks/>
            </p:cNvCxnSpPr>
            <p:nvPr/>
          </p:nvCxnSpPr>
          <p:spPr>
            <a:xfrm flipV="1">
              <a:off x="7407964" y="3505199"/>
              <a:ext cx="1524000" cy="66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>
              <a:off x="2252870" y="3617843"/>
              <a:ext cx="31142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>
              <a:cxnSpLocks/>
            </p:cNvCxnSpPr>
            <p:nvPr/>
          </p:nvCxnSpPr>
          <p:spPr>
            <a:xfrm>
              <a:off x="2564296" y="2113721"/>
              <a:ext cx="457200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cxnSpLocks/>
            </p:cNvCxnSpPr>
            <p:nvPr/>
          </p:nvCxnSpPr>
          <p:spPr>
            <a:xfrm>
              <a:off x="3021496" y="3617843"/>
              <a:ext cx="104692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>
              <a:cxnSpLocks/>
            </p:cNvCxnSpPr>
            <p:nvPr/>
          </p:nvCxnSpPr>
          <p:spPr>
            <a:xfrm>
              <a:off x="5592417" y="2100468"/>
              <a:ext cx="3339547" cy="13253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1954696" y="3657598"/>
              <a:ext cx="874643" cy="686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FF0000"/>
                  </a:solidFill>
                </a:rPr>
                <a:t>Signal court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2392017" y="1774108"/>
              <a:ext cx="874643" cy="397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accent6">
                      <a:lumMod val="75000"/>
                    </a:schemeClr>
                  </a:solidFill>
                </a:rPr>
                <a:t>Pause</a:t>
              </a: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3107634" y="3617843"/>
              <a:ext cx="874643" cy="686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accent1"/>
                  </a:solidFill>
                </a:rPr>
                <a:t>Signal long</a:t>
              </a: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6824868" y="1724846"/>
              <a:ext cx="874643" cy="686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accent4">
                      <a:lumMod val="75000"/>
                    </a:schemeClr>
                  </a:solidFill>
                </a:rPr>
                <a:t>Période</a:t>
              </a:r>
            </a:p>
          </p:txBody>
        </p:sp>
        <p:cxnSp>
          <p:nvCxnSpPr>
            <p:cNvPr id="42" name="Connecteur droit avec flèche 41"/>
            <p:cNvCxnSpPr>
              <a:cxnSpLocks/>
            </p:cNvCxnSpPr>
            <p:nvPr/>
          </p:nvCxnSpPr>
          <p:spPr>
            <a:xfrm flipV="1">
              <a:off x="1815548" y="1774109"/>
              <a:ext cx="0" cy="1843734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927494" y="1174398"/>
              <a:ext cx="1325376" cy="686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2">
                      <a:lumMod val="50000"/>
                    </a:schemeClr>
                  </a:solidFill>
                </a:rPr>
                <a:t>État du vibreur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9879495" y="3309418"/>
              <a:ext cx="874643" cy="397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2">
                      <a:lumMod val="50000"/>
                    </a:schemeClr>
                  </a:solidFill>
                </a:rPr>
                <a:t>Temps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36104" y="2055026"/>
              <a:ext cx="1298714" cy="1842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2">
                      <a:lumMod val="50000"/>
                    </a:schemeClr>
                  </a:solidFill>
                </a:rPr>
                <a:t>Allumé –</a:t>
              </a:r>
            </a:p>
            <a:p>
              <a:pPr algn="r"/>
              <a:endParaRPr lang="fr-FR" sz="160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r"/>
              <a:endParaRPr lang="fr-FR" sz="160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r"/>
              <a:endParaRPr lang="fr-FR" sz="160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r"/>
              <a:r>
                <a:rPr lang="fr-FR" sz="1600" b="1" dirty="0">
                  <a:solidFill>
                    <a:schemeClr val="bg2">
                      <a:lumMod val="50000"/>
                    </a:schemeClr>
                  </a:solidFill>
                </a:rPr>
                <a:t>Éteint –</a:t>
              </a:r>
            </a:p>
            <a:p>
              <a:pPr algn="r"/>
              <a:endParaRPr lang="fr-FR" sz="1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984387"/>
              </p:ext>
            </p:extLst>
          </p:nvPr>
        </p:nvGraphicFramePr>
        <p:xfrm>
          <a:off x="3416550" y="5294047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72200419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700518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760272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69777354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166164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4283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50156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47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36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818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39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Code Android</a:t>
            </a:r>
          </a:p>
        </p:txBody>
      </p:sp>
      <p:pic>
        <p:nvPicPr>
          <p:cNvPr id="46" name="Image 45" descr="C:\Users\Sylvestre\AppData\Local\Microsoft\Windows\INetCache\Content.Word\screenScanActivity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01" y="2041632"/>
            <a:ext cx="2538046" cy="45294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lèche : droite 3"/>
          <p:cNvSpPr/>
          <p:nvPr/>
        </p:nvSpPr>
        <p:spPr>
          <a:xfrm>
            <a:off x="3812345" y="3221502"/>
            <a:ext cx="1406769" cy="351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096000" y="2684691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Recherche du périphérique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Connexion au périphérique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Chargement des services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Activation des notifications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Envoi des paramètres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Mesure des feutres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Détection des feutres</a:t>
            </a:r>
          </a:p>
        </p:txBody>
      </p:sp>
    </p:spTree>
    <p:extLst>
      <p:ext uri="{BB962C8B-B14F-4D97-AF65-F5344CB8AC3E}">
        <p14:creationId xmlns:p14="http://schemas.microsoft.com/office/powerpoint/2010/main" val="1946250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Stratégie de création d’un tour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321494" y="1957974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1) Choix de l’effet magique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21494" y="2600916"/>
            <a:ext cx="697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2) Recherches sur l’état de l’art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21495" y="324385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3) Sélection de la solution technique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321494" y="3863646"/>
            <a:ext cx="657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4) Description précise du déroulement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321495" y="4506588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5) Conception des plans techniques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21495" y="5149530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6) Réalisation du dispositif final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35924" y="2006003"/>
            <a:ext cx="285752" cy="28575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5924" y="2661645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735924" y="3304587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735924" y="3947529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735924" y="4590471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735924" y="5233413"/>
            <a:ext cx="285752" cy="2857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55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40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Circuit imprimé</a:t>
            </a:r>
            <a:endParaRPr lang="fr-FR" sz="2800" dirty="0">
              <a:solidFill>
                <a:schemeClr val="accent1">
                  <a:lumMod val="75000"/>
                </a:schemeClr>
              </a:solidFill>
              <a:latin typeface="Kozuka Gothic Pro B" pitchFamily="34" charset="-128"/>
              <a:ea typeface="Kozuka Gothic Pro B" pitchFamily="34" charset="-12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38200" y="2276946"/>
            <a:ext cx="96363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Etapes de conception sous Altium :</a:t>
            </a:r>
          </a:p>
          <a:p>
            <a:endParaRPr lang="fr-FR"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fr-FR"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Création d’une bibliothèque de composants</a:t>
            </a:r>
          </a:p>
          <a:p>
            <a:pPr marL="800100" lvl="1" indent="-342900">
              <a:buFont typeface="+mj-lt"/>
              <a:buAutoNum type="arabicParenR"/>
            </a:pPr>
            <a:endParaRPr lang="fr-FR"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fr-FR"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Réalisation du schéma du circuit électronique</a:t>
            </a:r>
          </a:p>
          <a:p>
            <a:pPr marL="800100" lvl="1" indent="-342900">
              <a:buFont typeface="+mj-lt"/>
              <a:buAutoNum type="arabicParenR"/>
            </a:pPr>
            <a:endParaRPr lang="fr-FR"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fr-FR"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Création de la PCB</a:t>
            </a:r>
          </a:p>
          <a:p>
            <a:pPr marL="800100" lvl="1" indent="-342900">
              <a:buFont typeface="+mj-lt"/>
              <a:buAutoNum type="arabicParenR"/>
            </a:pPr>
            <a:endParaRPr lang="fr-FR"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fr-FR"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Impression du typon</a:t>
            </a:r>
          </a:p>
          <a:p>
            <a:pPr marL="800100" lvl="1" indent="-342900">
              <a:buFont typeface="+mj-lt"/>
              <a:buAutoNum type="arabicParenR"/>
            </a:pPr>
            <a:endParaRPr lang="fr-FR"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fr-FR"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Fabrication de la carte</a:t>
            </a:r>
          </a:p>
          <a:p>
            <a:pPr marL="800100" lvl="1" indent="-342900">
              <a:buFont typeface="+mj-lt"/>
              <a:buAutoNum type="arabicParenR"/>
            </a:pPr>
            <a:endParaRPr lang="fr-FR"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fr-FR"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Câblage physique des composants</a:t>
            </a:r>
            <a:endParaRPr lang="fr-FR" dirty="0"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</p:txBody>
      </p:sp>
      <p:pic>
        <p:nvPicPr>
          <p:cNvPr id="14" name="Image 1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4" t="15384" r="27992" b="44570"/>
          <a:stretch/>
        </p:blipFill>
        <p:spPr bwMode="auto">
          <a:xfrm>
            <a:off x="6928338" y="2474822"/>
            <a:ext cx="4800600" cy="3479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/>
          <p:cNvPicPr/>
          <p:nvPr/>
        </p:nvPicPr>
        <p:blipFill rotWithShape="1">
          <a:blip r:embed="rId4"/>
          <a:srcRect l="23413" t="26338" r="37566" b="10933"/>
          <a:stretch/>
        </p:blipFill>
        <p:spPr bwMode="auto">
          <a:xfrm>
            <a:off x="6903746" y="2474821"/>
            <a:ext cx="4825192" cy="4050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28338" y="2167449"/>
            <a:ext cx="4800600" cy="455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0" t="37625" r="47354" b="28278"/>
          <a:stretch/>
        </p:blipFill>
        <p:spPr bwMode="auto">
          <a:xfrm>
            <a:off x="7630526" y="4107815"/>
            <a:ext cx="3208655" cy="2613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 16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5" t="37308" r="49827" b="40087"/>
          <a:stretch/>
        </p:blipFill>
        <p:spPr bwMode="auto">
          <a:xfrm>
            <a:off x="7664256" y="2167449"/>
            <a:ext cx="3148683" cy="1940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 1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4" t="20106" r="9788" b="20811"/>
          <a:stretch/>
        </p:blipFill>
        <p:spPr bwMode="auto">
          <a:xfrm>
            <a:off x="6928338" y="4310206"/>
            <a:ext cx="4800600" cy="24112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 18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7" t="20106" r="7012" b="12697"/>
          <a:stretch/>
        </p:blipFill>
        <p:spPr bwMode="auto">
          <a:xfrm rot="10800000">
            <a:off x="6928335" y="1910496"/>
            <a:ext cx="4800602" cy="23997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 19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4" t="17263" r="16815" b="16401"/>
          <a:stretch/>
        </p:blipFill>
        <p:spPr bwMode="auto">
          <a:xfrm rot="10800000">
            <a:off x="6928333" y="1932135"/>
            <a:ext cx="5188957" cy="478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530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41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Partie mécanique</a:t>
            </a:r>
          </a:p>
        </p:txBody>
      </p:sp>
      <p:sp>
        <p:nvSpPr>
          <p:cNvPr id="4" name="Flèche : droite 3"/>
          <p:cNvSpPr/>
          <p:nvPr/>
        </p:nvSpPr>
        <p:spPr>
          <a:xfrm>
            <a:off x="5392615" y="3847299"/>
            <a:ext cx="1406769" cy="351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/>
          <p:nvPr/>
        </p:nvPicPr>
        <p:blipFill rotWithShape="1">
          <a:blip r:embed="rId3"/>
          <a:srcRect l="23262" t="26283" r="43073" b="29908"/>
          <a:stretch/>
        </p:blipFill>
        <p:spPr bwMode="auto">
          <a:xfrm>
            <a:off x="656908" y="2662780"/>
            <a:ext cx="4513300" cy="3301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 descr="C:\Users\Sylvestre\AppData\Local\Microsoft\Windows\INetCache\Content.Word\20170601_175515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531" y="2543863"/>
            <a:ext cx="4410075" cy="3310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703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42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Partie mécanique</a:t>
            </a:r>
          </a:p>
        </p:txBody>
      </p:sp>
      <p:sp>
        <p:nvSpPr>
          <p:cNvPr id="4" name="Flèche : droite 3"/>
          <p:cNvSpPr/>
          <p:nvPr/>
        </p:nvSpPr>
        <p:spPr>
          <a:xfrm>
            <a:off x="5392615" y="3847299"/>
            <a:ext cx="1406769" cy="351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C:\Users\Sylvestre\AppData\Local\Microsoft\Windows\INetCache\Content.Word\20170602_12365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791" y="2662779"/>
            <a:ext cx="4457446" cy="334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/>
          <a:srcRect l="40269" t="22961" r="29269" b="15881"/>
          <a:stretch/>
        </p:blipFill>
        <p:spPr>
          <a:xfrm>
            <a:off x="1475701" y="2638972"/>
            <a:ext cx="3293247" cy="371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88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43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838200" y="2287817"/>
                <a:ext cx="97477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𝒕𝒑𝒔</m:t>
                      </m:r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𝒑𝒐𝒏𝒔𝒆</m:t>
                          </m:r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𝒕𝒑𝒔</m:t>
                      </m:r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𝒕𝒆𝒄𝒕𝒊𝒐𝒏</m:t>
                          </m:r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𝒕𝒑𝒔</m:t>
                      </m:r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𝒄𝒐𝒅𝒂𝒈𝒆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𝒗𝒊𝒃𝒓𝒂𝒕𝒐𝒊𝒓𝒆</m:t>
                          </m:r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𝒕𝒑𝒔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𝒄𝒐𝒅𝒂𝒈𝒆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87817"/>
                <a:ext cx="974773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1381760" y="2834640"/>
            <a:ext cx="41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Reverse-engineering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797558" y="3480971"/>
          <a:ext cx="10852249" cy="1003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607">
                  <a:extLst>
                    <a:ext uri="{9D8B030D-6E8A-4147-A177-3AD203B41FA5}">
                      <a16:colId xmlns:a16="http://schemas.microsoft.com/office/drawing/2014/main" val="2432412201"/>
                    </a:ext>
                  </a:extLst>
                </a:gridCol>
                <a:gridCol w="1665775">
                  <a:extLst>
                    <a:ext uri="{9D8B030D-6E8A-4147-A177-3AD203B41FA5}">
                      <a16:colId xmlns:a16="http://schemas.microsoft.com/office/drawing/2014/main" val="1170452659"/>
                    </a:ext>
                  </a:extLst>
                </a:gridCol>
                <a:gridCol w="1665775">
                  <a:extLst>
                    <a:ext uri="{9D8B030D-6E8A-4147-A177-3AD203B41FA5}">
                      <a16:colId xmlns:a16="http://schemas.microsoft.com/office/drawing/2014/main" val="2029395127"/>
                    </a:ext>
                  </a:extLst>
                </a:gridCol>
                <a:gridCol w="1739676">
                  <a:extLst>
                    <a:ext uri="{9D8B030D-6E8A-4147-A177-3AD203B41FA5}">
                      <a16:colId xmlns:a16="http://schemas.microsoft.com/office/drawing/2014/main" val="747017369"/>
                    </a:ext>
                  </a:extLst>
                </a:gridCol>
                <a:gridCol w="1808708">
                  <a:extLst>
                    <a:ext uri="{9D8B030D-6E8A-4147-A177-3AD203B41FA5}">
                      <a16:colId xmlns:a16="http://schemas.microsoft.com/office/drawing/2014/main" val="1994107456"/>
                    </a:ext>
                  </a:extLst>
                </a:gridCol>
                <a:gridCol w="1808708">
                  <a:extLst>
                    <a:ext uri="{9D8B030D-6E8A-4147-A177-3AD203B41FA5}">
                      <a16:colId xmlns:a16="http://schemas.microsoft.com/office/drawing/2014/main" val="1068840673"/>
                    </a:ext>
                  </a:extLst>
                </a:gridCol>
              </a:tblGrid>
              <a:tr h="4917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Feutre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Jaune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Orange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Rouge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Vert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Bleu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248243"/>
                  </a:ext>
                </a:extLst>
              </a:tr>
              <a:tr h="51132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Tps de réponse (en s)</a:t>
                      </a:r>
                      <a:endParaRPr lang="fr-FR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11463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797558" y="5076245"/>
                <a:ext cx="9747738" cy="99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fr-FR" sz="2800" b="1" i="1">
                              <a:latin typeface="Cambria Math" panose="02040503050406030204" pitchFamily="18" charset="0"/>
                            </a:rPr>
                            <m:t>𝒓𝒆𝒑</m:t>
                          </m:r>
                          <m:r>
                            <a:rPr lang="fr-FR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fr-FR" sz="2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800" b="1" i="1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fr-FR" sz="2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28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800" dirty="0"/>
              </a:p>
              <a:p>
                <a:endParaRPr lang="fr-FR" sz="28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58" y="5076245"/>
                <a:ext cx="9747738" cy="9927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269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Réalisation du dispositif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44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81224" y="1518412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838200" y="2081952"/>
                <a:ext cx="97477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𝒕𝒑𝒔</m:t>
                      </m:r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𝒑𝒐𝒏𝒔𝒆</m:t>
                          </m:r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𝒕𝒑𝒔</m:t>
                      </m:r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𝒕𝒆𝒄𝒕𝒊𝒐𝒏</m:t>
                          </m:r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𝒕𝒑𝒔</m:t>
                      </m:r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𝒄𝒐𝒅𝒂𝒈𝒆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𝒗𝒊𝒃𝒓𝒂𝒕𝒐𝒊𝒓𝒆</m:t>
                          </m:r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𝒕𝒑𝒔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𝒄𝒐𝒅𝒂𝒈𝒆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81952"/>
                <a:ext cx="974773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1381760" y="2601463"/>
            <a:ext cx="41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Résultats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838200" y="6042558"/>
                <a:ext cx="9747738" cy="99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𝒓𝒆𝒑</m:t>
                          </m:r>
                          <m:r>
                            <a:rPr lang="fr-FR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𝒆𝒙𝒑</m:t>
                          </m:r>
                        </m:sub>
                      </m:sSub>
                      <m:r>
                        <a:rPr lang="fr-FR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fr-FR" sz="2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fr-FR" sz="2800" b="1" i="1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fr-FR" sz="2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28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800" dirty="0"/>
              </a:p>
              <a:p>
                <a:endParaRPr lang="fr-FR" sz="28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42558"/>
                <a:ext cx="9747738" cy="9927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Graphique 8">
                <a:extLst>
                  <a:ext uri="{FF2B5EF4-FFF2-40B4-BE49-F238E27FC236}">
                    <a16:creationId xmlns:a16="http://schemas.microsoft.com/office/drawing/2014/main" id="{1D7D38EC-B768-4C89-AD7D-AEFEA90DD0FF}"/>
                  </a:ext>
                </a:extLst>
              </p:cNvPr>
              <p:cNvGraphicFramePr/>
              <p:nvPr>
                <p:extLst/>
              </p:nvPr>
            </p:nvGraphicFramePr>
            <p:xfrm>
              <a:off x="3174022" y="2601463"/>
              <a:ext cx="5436578" cy="344109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9" name="Graphique 8">
                <a:extLst>
                  <a:ext uri="{FF2B5EF4-FFF2-40B4-BE49-F238E27FC236}">
                    <a16:creationId xmlns:a16="http://schemas.microsoft.com/office/drawing/2014/main" id="{1D7D38EC-B768-4C89-AD7D-AEFEA90DD0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4022" y="2601463"/>
                <a:ext cx="5436578" cy="34410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9424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ZoneTexte 96"/>
          <p:cNvSpPr txBox="1"/>
          <p:nvPr/>
        </p:nvSpPr>
        <p:spPr>
          <a:xfrm>
            <a:off x="1666844" y="1211034"/>
            <a:ext cx="87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Coût de la GI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B34B-C7B6-463B-A9A2-398A418551BE}" type="slidenum">
              <a:rPr lang="fr-FR" smtClean="0"/>
              <a:pPr/>
              <a:t>45</a:t>
            </a:fld>
            <a:endParaRPr lang="fr-FR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/>
          </p:nvPr>
        </p:nvGraphicFramePr>
        <p:xfrm>
          <a:off x="721946" y="2078160"/>
          <a:ext cx="865944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482">
                  <a:extLst>
                    <a:ext uri="{9D8B030D-6E8A-4147-A177-3AD203B41FA5}">
                      <a16:colId xmlns:a16="http://schemas.microsoft.com/office/drawing/2014/main" val="2960117537"/>
                    </a:ext>
                  </a:extLst>
                </a:gridCol>
                <a:gridCol w="2886482">
                  <a:extLst>
                    <a:ext uri="{9D8B030D-6E8A-4147-A177-3AD203B41FA5}">
                      <a16:colId xmlns:a16="http://schemas.microsoft.com/office/drawing/2014/main" val="3198544692"/>
                    </a:ext>
                  </a:extLst>
                </a:gridCol>
                <a:gridCol w="2886482">
                  <a:extLst>
                    <a:ext uri="{9D8B030D-6E8A-4147-A177-3AD203B41FA5}">
                      <a16:colId xmlns:a16="http://schemas.microsoft.com/office/drawing/2014/main" val="2727051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Objet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Prix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014927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just">
                        <a:lnSpc>
                          <a:spcPct val="250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Electronique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40 € (Genuino 101)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58400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Capteur de force </a:t>
                      </a:r>
                      <a:r>
                        <a:rPr lang="fr-FR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DFRobot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26.85 €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55511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5 €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142320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just">
                        <a:lnSpc>
                          <a:spcPct val="250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Mécanique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Feutres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5 €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87105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 du pot (impression 3D)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1.65 €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70653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Revêtement du pot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5 €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1167362"/>
                  </a:ext>
                </a:extLst>
              </a:tr>
            </a:tbl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2381224" y="1301239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Bilan des coûts du prototype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9810776" y="1951892"/>
            <a:ext cx="21115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TOTAUX</a:t>
            </a:r>
          </a:p>
          <a:p>
            <a:endParaRPr lang="fr-FR" dirty="0"/>
          </a:p>
          <a:p>
            <a:endParaRPr lang="fr-FR" b="1" dirty="0"/>
          </a:p>
          <a:p>
            <a:r>
              <a:rPr lang="fr-FR" b="1" dirty="0"/>
              <a:t>71,85 €</a:t>
            </a:r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11,65 €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524001" y="4985238"/>
            <a:ext cx="76551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6">
                    <a:lumMod val="50000"/>
                  </a:schemeClr>
                </a:solidFill>
              </a:rPr>
              <a:t>Coût de fabrication = </a:t>
            </a:r>
            <a:r>
              <a:rPr lang="fr-FR" sz="2800" b="1" dirty="0">
                <a:solidFill>
                  <a:schemeClr val="accent6">
                    <a:lumMod val="50000"/>
                  </a:schemeClr>
                </a:solidFill>
              </a:rPr>
              <a:t>82,5 €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fr-FR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38200" y="-270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b="1" dirty="0"/>
              <a:t>Réalisation du dispositif</a:t>
            </a:r>
          </a:p>
        </p:txBody>
      </p:sp>
    </p:spTree>
    <p:extLst>
      <p:ext uri="{BB962C8B-B14F-4D97-AF65-F5344CB8AC3E}">
        <p14:creationId xmlns:p14="http://schemas.microsoft.com/office/powerpoint/2010/main" val="249268596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B34B-C7B6-463B-A9A2-398A418551BE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38200" y="-270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b="1" dirty="0"/>
              <a:t>CONCLUSION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8" t="9759" r="2822" b="21146"/>
          <a:stretch/>
        </p:blipFill>
        <p:spPr>
          <a:xfrm rot="5400000">
            <a:off x="3631770" y="2161293"/>
            <a:ext cx="4928458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6672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166910" y="1812185"/>
            <a:ext cx="78581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Le laboratoire du LISA</a:t>
            </a:r>
          </a:p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	- Laurent Cabaret</a:t>
            </a:r>
          </a:p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	- Hanane </a:t>
            </a: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Meliani</a:t>
            </a:r>
            <a:endParaRPr lang="fr-FR" sz="2400" b="1" dirty="0">
              <a:solidFill>
                <a:schemeClr val="accent1">
                  <a:lumMod val="75000"/>
                </a:schemeClr>
              </a:solidFill>
              <a:latin typeface="Kozuka Gothic Pro B" pitchFamily="34" charset="-128"/>
              <a:ea typeface="Kozuka Gothic Pro B" pitchFamily="34" charset="-128"/>
            </a:endParaRPr>
          </a:p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	- Didier </a:t>
            </a: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Coudray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 </a:t>
            </a:r>
          </a:p>
          <a:p>
            <a:endParaRPr lang="fr-FR" sz="2400" b="1" dirty="0">
              <a:solidFill>
                <a:schemeClr val="accent1">
                  <a:lumMod val="75000"/>
                </a:schemeClr>
              </a:solidFill>
              <a:latin typeface="Kozuka Gothic Pro B" pitchFamily="34" charset="-128"/>
              <a:ea typeface="Kozuka Gothic Pro B" pitchFamily="34" charset="-128"/>
            </a:endParaRPr>
          </a:p>
          <a:p>
            <a:endParaRPr lang="fr-FR" sz="2400" b="1" dirty="0">
              <a:solidFill>
                <a:schemeClr val="accent1">
                  <a:lumMod val="75000"/>
                </a:schemeClr>
              </a:solidFill>
              <a:latin typeface="Kozuka Gothic Pro B" pitchFamily="34" charset="-128"/>
              <a:ea typeface="Kozuka Gothic Pro B" pitchFamily="34" charset="-128"/>
            </a:endParaRPr>
          </a:p>
          <a:p>
            <a:endParaRPr lang="fr-FR" sz="2400" b="1" dirty="0">
              <a:solidFill>
                <a:schemeClr val="accent1">
                  <a:lumMod val="75000"/>
                </a:schemeClr>
              </a:solidFill>
              <a:latin typeface="Kozuka Gothic Pro B" pitchFamily="34" charset="-128"/>
              <a:ea typeface="Kozuka Gothic Pro B" pitchFamily="34" charset="-128"/>
            </a:endParaRPr>
          </a:p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La fondation ECP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595506" y="357167"/>
            <a:ext cx="7429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AR JULIAN" pitchFamily="2" charset="0"/>
              </a:rPr>
              <a:t>Remerciements</a:t>
            </a:r>
          </a:p>
        </p:txBody>
      </p:sp>
      <p:sp>
        <p:nvSpPr>
          <p:cNvPr id="75" name="Espace réservé du numéro de diapositive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B34B-C7B6-463B-A9A2-398A418551BE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76" name="Picture 16" descr="http://croc.campus.ecp.fr/img/partenaires/lis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0845" y="1975809"/>
            <a:ext cx="1986855" cy="1175204"/>
          </a:xfrm>
          <a:prstGeom prst="rect">
            <a:avLst/>
          </a:prstGeom>
          <a:noFill/>
        </p:spPr>
      </p:pic>
      <p:pic>
        <p:nvPicPr>
          <p:cNvPr id="77" name="Picture 14" descr="Afficher l'image d'orig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8187" y="4149080"/>
            <a:ext cx="1512168" cy="1512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3386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7" name="Image 16" descr="Sans titre-1.png"/>
          <p:cNvPicPr>
            <a:picLocks noChangeAspect="1"/>
          </p:cNvPicPr>
          <p:nvPr/>
        </p:nvPicPr>
        <p:blipFill>
          <a:blip r:embed="rId3" cstate="print"/>
          <a:srcRect l="33594" t="1390" r="39062" b="19405"/>
          <a:stretch>
            <a:fillRect/>
          </a:stretch>
        </p:blipFill>
        <p:spPr>
          <a:xfrm>
            <a:off x="7024662" y="1067500"/>
            <a:ext cx="3643338" cy="5933401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809720" y="1214423"/>
            <a:ext cx="6143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Kozuka Gothic Pro B" pitchFamily="34" charset="-128"/>
                <a:ea typeface="Kozuka Gothic Pro B" pitchFamily="34" charset="-128"/>
              </a:rPr>
              <a:t>« Est-ce que vous avez des questions ? »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B34B-C7B6-463B-A9A2-398A418551BE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13544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Choix de l’effet magique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68391" y="1690688"/>
            <a:ext cx="742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Un effet magique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024843" y="2449473"/>
            <a:ext cx="8001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Lorsqu’un élément (ou plusieurs) défient, sans explication apparente à leurs yeux, un principe physique ou logique.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024843" y="4777918"/>
            <a:ext cx="8001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Principe défié : Principe de causalité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24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7283652" y="4028868"/>
            <a:ext cx="422088" cy="764968"/>
            <a:chOff x="4368800" y="3923445"/>
            <a:chExt cx="795817" cy="1442292"/>
          </a:xfrm>
        </p:grpSpPr>
        <p:sp>
          <p:nvSpPr>
            <p:cNvPr id="61" name="Rectangle 60"/>
            <p:cNvSpPr/>
            <p:nvPr/>
          </p:nvSpPr>
          <p:spPr>
            <a:xfrm rot="21180364">
              <a:off x="4495800" y="4041404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 rot="213547">
              <a:off x="4679430" y="4032865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 rot="574387">
              <a:off x="4905320" y="4097833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Trapèze 63"/>
            <p:cNvSpPr/>
            <p:nvPr/>
          </p:nvSpPr>
          <p:spPr>
            <a:xfrm rot="10800000">
              <a:off x="4368800" y="4446539"/>
              <a:ext cx="762000" cy="919198"/>
            </a:xfrm>
            <a:prstGeom prst="trapezoid">
              <a:avLst>
                <a:gd name="adj" fmla="val 12654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 rot="21180364">
              <a:off x="4418657" y="3933706"/>
              <a:ext cx="187306" cy="37014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 rot="230947">
              <a:off x="4711468" y="3923445"/>
              <a:ext cx="187306" cy="3701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 rot="439790">
              <a:off x="4977311" y="3948431"/>
              <a:ext cx="187306" cy="3701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8510651" y="5344825"/>
            <a:ext cx="886568" cy="1074582"/>
            <a:chOff x="4000496" y="4816484"/>
            <a:chExt cx="3929090" cy="1622436"/>
          </a:xfrm>
        </p:grpSpPr>
        <p:sp>
          <p:nvSpPr>
            <p:cNvPr id="56" name="Rectangle 55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 rot="5400000" flipV="1">
            <a:off x="6995824" y="4320603"/>
            <a:ext cx="3030314" cy="1176496"/>
            <a:chOff x="2069022" y="3041719"/>
            <a:chExt cx="4104746" cy="1601727"/>
          </a:xfrm>
          <a:solidFill>
            <a:schemeClr val="bg1">
              <a:lumMod val="65000"/>
            </a:schemeClr>
          </a:solidFill>
        </p:grpSpPr>
        <p:sp>
          <p:nvSpPr>
            <p:cNvPr id="38" name="Trapèze 37"/>
            <p:cNvSpPr/>
            <p:nvPr/>
          </p:nvSpPr>
          <p:spPr>
            <a:xfrm rot="1155886">
              <a:off x="4392519" y="3259352"/>
              <a:ext cx="462179" cy="1152012"/>
            </a:xfrm>
            <a:prstGeom prst="trapezoid">
              <a:avLst>
                <a:gd name="adj" fmla="val 98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à coins arrondis 53"/>
            <p:cNvSpPr/>
            <p:nvPr/>
          </p:nvSpPr>
          <p:spPr>
            <a:xfrm>
              <a:off x="3486538" y="4090992"/>
              <a:ext cx="942585" cy="529203"/>
            </a:xfrm>
            <a:prstGeom prst="roundRect">
              <a:avLst>
                <a:gd name="adj" fmla="val 18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Trapèze 39"/>
            <p:cNvSpPr/>
            <p:nvPr/>
          </p:nvSpPr>
          <p:spPr>
            <a:xfrm rot="661584">
              <a:off x="5888017" y="3041719"/>
              <a:ext cx="285751" cy="57992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apèze 40"/>
            <p:cNvSpPr/>
            <p:nvPr/>
          </p:nvSpPr>
          <p:spPr>
            <a:xfrm rot="5878116">
              <a:off x="5042060" y="2813404"/>
              <a:ext cx="427132" cy="1267048"/>
            </a:xfrm>
            <a:prstGeom prst="trapezoid">
              <a:avLst>
                <a:gd name="adj" fmla="val 2113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à coins arrondis 56"/>
            <p:cNvSpPr/>
            <p:nvPr/>
          </p:nvSpPr>
          <p:spPr>
            <a:xfrm rot="21322424">
              <a:off x="3798229" y="4344587"/>
              <a:ext cx="853666" cy="258927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à coins arrondis 57"/>
            <p:cNvSpPr/>
            <p:nvPr/>
          </p:nvSpPr>
          <p:spPr>
            <a:xfrm rot="21322424">
              <a:off x="4653435" y="4296847"/>
              <a:ext cx="273089" cy="258927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à coins arrondis 58"/>
            <p:cNvSpPr/>
            <p:nvPr/>
          </p:nvSpPr>
          <p:spPr>
            <a:xfrm rot="299518">
              <a:off x="2069022" y="4099968"/>
              <a:ext cx="662777" cy="427231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à coins arrondis 59"/>
            <p:cNvSpPr/>
            <p:nvPr/>
          </p:nvSpPr>
          <p:spPr>
            <a:xfrm rot="21322424">
              <a:off x="2581280" y="4230320"/>
              <a:ext cx="394593" cy="252595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à coins arrondis 60"/>
            <p:cNvSpPr/>
            <p:nvPr/>
          </p:nvSpPr>
          <p:spPr>
            <a:xfrm>
              <a:off x="2857488" y="4000504"/>
              <a:ext cx="884045" cy="64294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à coins arrondis 61"/>
            <p:cNvSpPr/>
            <p:nvPr/>
          </p:nvSpPr>
          <p:spPr>
            <a:xfrm rot="534079">
              <a:off x="3003685" y="4283109"/>
              <a:ext cx="853666" cy="296074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Choix de l’effet magique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2985843" y="2714620"/>
            <a:ext cx="2643206" cy="3714776"/>
            <a:chOff x="1357290" y="2285992"/>
            <a:chExt cx="2872478" cy="3971723"/>
          </a:xfrm>
        </p:grpSpPr>
        <p:grpSp>
          <p:nvGrpSpPr>
            <p:cNvPr id="7" name="Groupe 6"/>
            <p:cNvGrpSpPr/>
            <p:nvPr/>
          </p:nvGrpSpPr>
          <p:grpSpPr>
            <a:xfrm>
              <a:off x="1357290" y="2285992"/>
              <a:ext cx="1617596" cy="3971723"/>
              <a:chOff x="1357290" y="2285992"/>
              <a:chExt cx="1617596" cy="3971723"/>
            </a:xfrm>
          </p:grpSpPr>
          <p:sp>
            <p:nvSpPr>
              <p:cNvPr id="17" name="Rectangle à coins arrondis 35"/>
              <p:cNvSpPr/>
              <p:nvPr/>
            </p:nvSpPr>
            <p:spPr>
              <a:xfrm>
                <a:off x="1409678" y="4252918"/>
                <a:ext cx="214314" cy="35719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à coins arrondis 6"/>
              <p:cNvSpPr/>
              <p:nvPr/>
            </p:nvSpPr>
            <p:spPr>
              <a:xfrm rot="2299331">
                <a:off x="1496570" y="3161954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à coins arrondis 7"/>
              <p:cNvSpPr/>
              <p:nvPr/>
            </p:nvSpPr>
            <p:spPr>
              <a:xfrm rot="21126029">
                <a:off x="1357290" y="3703216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à coins arrondis 11"/>
              <p:cNvSpPr/>
              <p:nvPr/>
            </p:nvSpPr>
            <p:spPr>
              <a:xfrm rot="296455">
                <a:off x="1788021" y="4626207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à coins arrondis 13"/>
              <p:cNvSpPr/>
              <p:nvPr/>
            </p:nvSpPr>
            <p:spPr>
              <a:xfrm rot="21115802">
                <a:off x="2219763" y="4687928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à coins arrondis 14"/>
              <p:cNvSpPr/>
              <p:nvPr/>
            </p:nvSpPr>
            <p:spPr>
              <a:xfrm>
                <a:off x="1924170" y="2660735"/>
                <a:ext cx="337809" cy="41483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à coins arrondis 15"/>
              <p:cNvSpPr/>
              <p:nvPr/>
            </p:nvSpPr>
            <p:spPr>
              <a:xfrm rot="492161">
                <a:off x="1759901" y="2712451"/>
                <a:ext cx="675617" cy="6913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Trapèze 23"/>
              <p:cNvSpPr/>
              <p:nvPr/>
            </p:nvSpPr>
            <p:spPr>
              <a:xfrm rot="11215595">
                <a:off x="1889983" y="2285992"/>
                <a:ext cx="482409" cy="450770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à coins arrondis 18"/>
              <p:cNvSpPr/>
              <p:nvPr/>
            </p:nvSpPr>
            <p:spPr>
              <a:xfrm>
                <a:off x="2010368" y="2952498"/>
                <a:ext cx="184598" cy="49226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Trapèze 25"/>
              <p:cNvSpPr/>
              <p:nvPr/>
            </p:nvSpPr>
            <p:spPr>
              <a:xfrm>
                <a:off x="1618169" y="3186230"/>
                <a:ext cx="921380" cy="1855626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à coins arrondis 25"/>
              <p:cNvSpPr/>
              <p:nvPr/>
            </p:nvSpPr>
            <p:spPr>
              <a:xfrm rot="5085946">
                <a:off x="1717317" y="5926492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à coins arrondis 26"/>
              <p:cNvSpPr/>
              <p:nvPr/>
            </p:nvSpPr>
            <p:spPr>
              <a:xfrm rot="5246036">
                <a:off x="2345395" y="5907010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à coins arrondis 10"/>
              <p:cNvSpPr/>
              <p:nvPr/>
            </p:nvSpPr>
            <p:spPr>
              <a:xfrm rot="21324500">
                <a:off x="1776283" y="5306961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à coins arrondis 12"/>
              <p:cNvSpPr/>
              <p:nvPr/>
            </p:nvSpPr>
            <p:spPr>
              <a:xfrm>
                <a:off x="2260341" y="5360289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à coins arrondis 8"/>
              <p:cNvSpPr/>
              <p:nvPr/>
            </p:nvSpPr>
            <p:spPr>
              <a:xfrm rot="18854807">
                <a:off x="2500306" y="3153460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 rot="4175615">
              <a:off x="3178478" y="3173929"/>
              <a:ext cx="852371" cy="1250208"/>
              <a:chOff x="2708902" y="2405237"/>
              <a:chExt cx="852371" cy="1250208"/>
            </a:xfrm>
          </p:grpSpPr>
          <p:sp>
            <p:nvSpPr>
              <p:cNvPr id="9" name="Rectangle 8"/>
              <p:cNvSpPr/>
              <p:nvPr/>
            </p:nvSpPr>
            <p:spPr>
              <a:xfrm rot="20440976">
                <a:off x="3331599" y="2405237"/>
                <a:ext cx="52457" cy="11477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à coins arrondis 36"/>
              <p:cNvSpPr/>
              <p:nvPr/>
            </p:nvSpPr>
            <p:spPr>
              <a:xfrm rot="3771740">
                <a:off x="3269295" y="3165658"/>
                <a:ext cx="214314" cy="35719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à coins arrondis 9"/>
              <p:cNvSpPr/>
              <p:nvPr/>
            </p:nvSpPr>
            <p:spPr>
              <a:xfrm rot="3317869">
                <a:off x="2954411" y="3180864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0440976">
                <a:off x="3163361" y="2432265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20440976">
                <a:off x="3512486" y="3427062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2" name="Groupe 31"/>
          <p:cNvGrpSpPr/>
          <p:nvPr/>
        </p:nvGrpSpPr>
        <p:grpSpPr>
          <a:xfrm>
            <a:off x="5590143" y="4773549"/>
            <a:ext cx="2906741" cy="1622436"/>
            <a:chOff x="4000496" y="4816484"/>
            <a:chExt cx="3929090" cy="1622436"/>
          </a:xfrm>
        </p:grpSpPr>
        <p:sp>
          <p:nvSpPr>
            <p:cNvPr id="33" name="Rectangle 32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07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7283652" y="4028868"/>
            <a:ext cx="422088" cy="764968"/>
            <a:chOff x="4368800" y="3923445"/>
            <a:chExt cx="795817" cy="1442292"/>
          </a:xfrm>
        </p:grpSpPr>
        <p:sp>
          <p:nvSpPr>
            <p:cNvPr id="61" name="Rectangle 60"/>
            <p:cNvSpPr/>
            <p:nvPr/>
          </p:nvSpPr>
          <p:spPr>
            <a:xfrm rot="21180364">
              <a:off x="4495800" y="4041404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 rot="213547">
              <a:off x="4679430" y="4032865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 rot="574387">
              <a:off x="4905320" y="4097833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Trapèze 63"/>
            <p:cNvSpPr/>
            <p:nvPr/>
          </p:nvSpPr>
          <p:spPr>
            <a:xfrm rot="10800000">
              <a:off x="4368800" y="4446539"/>
              <a:ext cx="762000" cy="919198"/>
            </a:xfrm>
            <a:prstGeom prst="trapezoid">
              <a:avLst>
                <a:gd name="adj" fmla="val 12654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 rot="21180364">
              <a:off x="4418657" y="3933706"/>
              <a:ext cx="187306" cy="37014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 rot="230947">
              <a:off x="4711468" y="3923445"/>
              <a:ext cx="187306" cy="3701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 rot="439790">
              <a:off x="4977311" y="3948431"/>
              <a:ext cx="187306" cy="3701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8510651" y="5344825"/>
            <a:ext cx="886568" cy="1074582"/>
            <a:chOff x="4000496" y="4816484"/>
            <a:chExt cx="3929090" cy="1622436"/>
          </a:xfrm>
        </p:grpSpPr>
        <p:sp>
          <p:nvSpPr>
            <p:cNvPr id="56" name="Rectangle 55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 rot="5400000" flipV="1">
            <a:off x="6841512" y="4166296"/>
            <a:ext cx="3030314" cy="1485115"/>
            <a:chOff x="2069022" y="2621552"/>
            <a:chExt cx="4104746" cy="2021894"/>
          </a:xfrm>
          <a:solidFill>
            <a:schemeClr val="bg1">
              <a:lumMod val="65000"/>
            </a:schemeClr>
          </a:solidFill>
        </p:grpSpPr>
        <p:sp>
          <p:nvSpPr>
            <p:cNvPr id="38" name="Trapèze 37"/>
            <p:cNvSpPr/>
            <p:nvPr/>
          </p:nvSpPr>
          <p:spPr>
            <a:xfrm rot="1155886">
              <a:off x="4392519" y="3259352"/>
              <a:ext cx="462179" cy="1152012"/>
            </a:xfrm>
            <a:prstGeom prst="trapezoid">
              <a:avLst>
                <a:gd name="adj" fmla="val 98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à coins arrondis 53"/>
            <p:cNvSpPr/>
            <p:nvPr/>
          </p:nvSpPr>
          <p:spPr>
            <a:xfrm>
              <a:off x="3486537" y="4090992"/>
              <a:ext cx="1112225" cy="529202"/>
            </a:xfrm>
            <a:prstGeom prst="roundRect">
              <a:avLst>
                <a:gd name="adj" fmla="val 18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Trapèze 39"/>
            <p:cNvSpPr/>
            <p:nvPr/>
          </p:nvSpPr>
          <p:spPr>
            <a:xfrm rot="661584">
              <a:off x="5888017" y="3041719"/>
              <a:ext cx="285751" cy="57992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apèze 40"/>
            <p:cNvSpPr/>
            <p:nvPr/>
          </p:nvSpPr>
          <p:spPr>
            <a:xfrm rot="5878116">
              <a:off x="5042060" y="2813404"/>
              <a:ext cx="427132" cy="1267048"/>
            </a:xfrm>
            <a:prstGeom prst="trapezoid">
              <a:avLst>
                <a:gd name="adj" fmla="val 2113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à coins arrondis 56"/>
            <p:cNvSpPr/>
            <p:nvPr/>
          </p:nvSpPr>
          <p:spPr>
            <a:xfrm rot="15864246">
              <a:off x="2955476" y="3118246"/>
              <a:ext cx="858000" cy="257619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à coins arrondis 57"/>
            <p:cNvSpPr/>
            <p:nvPr/>
          </p:nvSpPr>
          <p:spPr>
            <a:xfrm rot="14150285">
              <a:off x="3126879" y="2629980"/>
              <a:ext cx="274476" cy="257619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à coins arrondis 58"/>
            <p:cNvSpPr/>
            <p:nvPr/>
          </p:nvSpPr>
          <p:spPr>
            <a:xfrm rot="299518">
              <a:off x="2069022" y="4099968"/>
              <a:ext cx="662777" cy="427231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à coins arrondis 59"/>
            <p:cNvSpPr/>
            <p:nvPr/>
          </p:nvSpPr>
          <p:spPr>
            <a:xfrm rot="21322424">
              <a:off x="2581280" y="4230320"/>
              <a:ext cx="394593" cy="252595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à coins arrondis 60"/>
            <p:cNvSpPr/>
            <p:nvPr/>
          </p:nvSpPr>
          <p:spPr>
            <a:xfrm>
              <a:off x="2857488" y="4000504"/>
              <a:ext cx="884045" cy="64294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à coins arrondis 61"/>
            <p:cNvSpPr/>
            <p:nvPr/>
          </p:nvSpPr>
          <p:spPr>
            <a:xfrm rot="17397277">
              <a:off x="2907748" y="3844019"/>
              <a:ext cx="858000" cy="294578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/>
          <p:cNvGrpSpPr/>
          <p:nvPr/>
        </p:nvGrpSpPr>
        <p:grpSpPr>
          <a:xfrm flipH="1">
            <a:off x="1124527" y="2748021"/>
            <a:ext cx="2793006" cy="3714776"/>
            <a:chOff x="1216249" y="2285992"/>
            <a:chExt cx="3013519" cy="3971723"/>
          </a:xfrm>
        </p:grpSpPr>
        <p:grpSp>
          <p:nvGrpSpPr>
            <p:cNvPr id="7" name="Groupe 6"/>
            <p:cNvGrpSpPr/>
            <p:nvPr/>
          </p:nvGrpSpPr>
          <p:grpSpPr>
            <a:xfrm>
              <a:off x="1216249" y="2285992"/>
              <a:ext cx="1758637" cy="3971723"/>
              <a:chOff x="1216249" y="2285992"/>
              <a:chExt cx="1758637" cy="3971723"/>
            </a:xfrm>
          </p:grpSpPr>
          <p:sp>
            <p:nvSpPr>
              <p:cNvPr id="18" name="Rectangle à coins arrondis 6"/>
              <p:cNvSpPr/>
              <p:nvPr/>
            </p:nvSpPr>
            <p:spPr>
              <a:xfrm rot="7848272">
                <a:off x="1466090" y="2819174"/>
                <a:ext cx="226995" cy="72667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à coins arrondis 7"/>
              <p:cNvSpPr/>
              <p:nvPr/>
            </p:nvSpPr>
            <p:spPr>
              <a:xfrm rot="15537454">
                <a:off x="1614950" y="2556679"/>
                <a:ext cx="226995" cy="726678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à coins arrondis 11"/>
              <p:cNvSpPr/>
              <p:nvPr/>
            </p:nvSpPr>
            <p:spPr>
              <a:xfrm rot="296455">
                <a:off x="1788021" y="4626207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à coins arrondis 13"/>
              <p:cNvSpPr/>
              <p:nvPr/>
            </p:nvSpPr>
            <p:spPr>
              <a:xfrm rot="21115802">
                <a:off x="2219763" y="4687928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à coins arrondis 14"/>
              <p:cNvSpPr/>
              <p:nvPr/>
            </p:nvSpPr>
            <p:spPr>
              <a:xfrm>
                <a:off x="1924170" y="2660735"/>
                <a:ext cx="337809" cy="41483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à coins arrondis 15"/>
              <p:cNvSpPr/>
              <p:nvPr/>
            </p:nvSpPr>
            <p:spPr>
              <a:xfrm rot="492161">
                <a:off x="1759901" y="2712451"/>
                <a:ext cx="675617" cy="6913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Trapèze 23"/>
              <p:cNvSpPr/>
              <p:nvPr/>
            </p:nvSpPr>
            <p:spPr>
              <a:xfrm rot="11215595">
                <a:off x="1889983" y="2285992"/>
                <a:ext cx="482409" cy="450770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à coins arrondis 18"/>
              <p:cNvSpPr/>
              <p:nvPr/>
            </p:nvSpPr>
            <p:spPr>
              <a:xfrm>
                <a:off x="2010368" y="2952498"/>
                <a:ext cx="184598" cy="49226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Trapèze 25"/>
              <p:cNvSpPr/>
              <p:nvPr/>
            </p:nvSpPr>
            <p:spPr>
              <a:xfrm>
                <a:off x="1618169" y="3186230"/>
                <a:ext cx="921380" cy="1855626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à coins arrondis 25"/>
              <p:cNvSpPr/>
              <p:nvPr/>
            </p:nvSpPr>
            <p:spPr>
              <a:xfrm rot="5085946">
                <a:off x="1717317" y="5926492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à coins arrondis 26"/>
              <p:cNvSpPr/>
              <p:nvPr/>
            </p:nvSpPr>
            <p:spPr>
              <a:xfrm rot="5246036">
                <a:off x="2345395" y="5907010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à coins arrondis 10"/>
              <p:cNvSpPr/>
              <p:nvPr/>
            </p:nvSpPr>
            <p:spPr>
              <a:xfrm rot="21324500">
                <a:off x="1776283" y="5306961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à coins arrondis 12"/>
              <p:cNvSpPr/>
              <p:nvPr/>
            </p:nvSpPr>
            <p:spPr>
              <a:xfrm>
                <a:off x="2260341" y="5360289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à coins arrondis 8"/>
              <p:cNvSpPr/>
              <p:nvPr/>
            </p:nvSpPr>
            <p:spPr>
              <a:xfrm rot="18854807">
                <a:off x="2500306" y="3153460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 rot="4175615">
              <a:off x="3178478" y="3173929"/>
              <a:ext cx="852371" cy="1250208"/>
              <a:chOff x="2708902" y="2405237"/>
              <a:chExt cx="852371" cy="1250208"/>
            </a:xfrm>
          </p:grpSpPr>
          <p:sp>
            <p:nvSpPr>
              <p:cNvPr id="9" name="Rectangle 8"/>
              <p:cNvSpPr/>
              <p:nvPr/>
            </p:nvSpPr>
            <p:spPr>
              <a:xfrm rot="20440976">
                <a:off x="3331599" y="2405237"/>
                <a:ext cx="52457" cy="11477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à coins arrondis 36"/>
              <p:cNvSpPr/>
              <p:nvPr/>
            </p:nvSpPr>
            <p:spPr>
              <a:xfrm rot="3771740">
                <a:off x="3269295" y="3165658"/>
                <a:ext cx="214314" cy="35719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à coins arrondis 9"/>
              <p:cNvSpPr/>
              <p:nvPr/>
            </p:nvSpPr>
            <p:spPr>
              <a:xfrm rot="3317869">
                <a:off x="2954411" y="3180864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0440976">
                <a:off x="3163361" y="2432265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20440976">
                <a:off x="3512486" y="3427062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2" name="Groupe 31"/>
          <p:cNvGrpSpPr/>
          <p:nvPr/>
        </p:nvGrpSpPr>
        <p:grpSpPr>
          <a:xfrm>
            <a:off x="5590143" y="4773549"/>
            <a:ext cx="2906741" cy="1622436"/>
            <a:chOff x="4000496" y="4816484"/>
            <a:chExt cx="3929090" cy="1622436"/>
          </a:xfrm>
        </p:grpSpPr>
        <p:sp>
          <p:nvSpPr>
            <p:cNvPr id="33" name="Rectangle 32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8" name="Titr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/>
              <a:t>Choix de l’effet magique</a:t>
            </a:r>
            <a:endParaRPr lang="fr-FR" b="1" dirty="0"/>
          </a:p>
        </p:txBody>
      </p:sp>
      <p:sp>
        <p:nvSpPr>
          <p:cNvPr id="2" name="Phylactère : pensées 1"/>
          <p:cNvSpPr/>
          <p:nvPr/>
        </p:nvSpPr>
        <p:spPr>
          <a:xfrm>
            <a:off x="8992760" y="1311965"/>
            <a:ext cx="2390857" cy="1410634"/>
          </a:xfrm>
          <a:prstGeom prst="cloudCallout">
            <a:avLst>
              <a:gd name="adj1" fmla="val -37462"/>
              <a:gd name="adj2" fmla="val 953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 rot="21313244">
            <a:off x="9487739" y="1527628"/>
            <a:ext cx="14008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</a:rPr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85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7283652" y="4028868"/>
            <a:ext cx="422088" cy="764968"/>
            <a:chOff x="4368800" y="3923445"/>
            <a:chExt cx="795817" cy="1442292"/>
          </a:xfrm>
        </p:grpSpPr>
        <p:sp>
          <p:nvSpPr>
            <p:cNvPr id="61" name="Rectangle 60"/>
            <p:cNvSpPr/>
            <p:nvPr/>
          </p:nvSpPr>
          <p:spPr>
            <a:xfrm rot="21180364">
              <a:off x="4495801" y="4041405"/>
              <a:ext cx="165099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 rot="213547">
              <a:off x="4679430" y="4032865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 rot="574387">
              <a:off x="4905320" y="4097833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Trapèze 63"/>
            <p:cNvSpPr/>
            <p:nvPr/>
          </p:nvSpPr>
          <p:spPr>
            <a:xfrm rot="10800000">
              <a:off x="4368800" y="4446539"/>
              <a:ext cx="762000" cy="919198"/>
            </a:xfrm>
            <a:prstGeom prst="trapezoid">
              <a:avLst>
                <a:gd name="adj" fmla="val 12654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 rot="21180364">
              <a:off x="4418657" y="3933706"/>
              <a:ext cx="187306" cy="37014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 rot="230947">
              <a:off x="4711468" y="3923445"/>
              <a:ext cx="187306" cy="3701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 rot="439790">
              <a:off x="4977311" y="3948431"/>
              <a:ext cx="187306" cy="3701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8510651" y="5344825"/>
            <a:ext cx="886568" cy="1074582"/>
            <a:chOff x="4000496" y="4816484"/>
            <a:chExt cx="3929090" cy="1622436"/>
          </a:xfrm>
        </p:grpSpPr>
        <p:sp>
          <p:nvSpPr>
            <p:cNvPr id="56" name="Rectangle 55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 rot="5400000" flipV="1">
            <a:off x="6841512" y="4166296"/>
            <a:ext cx="3030314" cy="1485115"/>
            <a:chOff x="2069022" y="2621552"/>
            <a:chExt cx="4104746" cy="2021894"/>
          </a:xfrm>
          <a:solidFill>
            <a:schemeClr val="bg1">
              <a:lumMod val="65000"/>
            </a:schemeClr>
          </a:solidFill>
        </p:grpSpPr>
        <p:sp>
          <p:nvSpPr>
            <p:cNvPr id="38" name="Trapèze 37"/>
            <p:cNvSpPr/>
            <p:nvPr/>
          </p:nvSpPr>
          <p:spPr>
            <a:xfrm rot="1155886">
              <a:off x="4392519" y="3259352"/>
              <a:ext cx="462179" cy="1152012"/>
            </a:xfrm>
            <a:prstGeom prst="trapezoid">
              <a:avLst>
                <a:gd name="adj" fmla="val 98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à coins arrondis 53"/>
            <p:cNvSpPr/>
            <p:nvPr/>
          </p:nvSpPr>
          <p:spPr>
            <a:xfrm>
              <a:off x="3486537" y="4090992"/>
              <a:ext cx="1112225" cy="529202"/>
            </a:xfrm>
            <a:prstGeom prst="roundRect">
              <a:avLst>
                <a:gd name="adj" fmla="val 18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Trapèze 39"/>
            <p:cNvSpPr/>
            <p:nvPr/>
          </p:nvSpPr>
          <p:spPr>
            <a:xfrm rot="661584">
              <a:off x="5888017" y="3041719"/>
              <a:ext cx="285751" cy="57992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apèze 40"/>
            <p:cNvSpPr/>
            <p:nvPr/>
          </p:nvSpPr>
          <p:spPr>
            <a:xfrm rot="5878116">
              <a:off x="5042060" y="2813404"/>
              <a:ext cx="427132" cy="1267048"/>
            </a:xfrm>
            <a:prstGeom prst="trapezoid">
              <a:avLst>
                <a:gd name="adj" fmla="val 2113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à coins arrondis 56"/>
            <p:cNvSpPr/>
            <p:nvPr/>
          </p:nvSpPr>
          <p:spPr>
            <a:xfrm rot="15864246">
              <a:off x="2955476" y="3118246"/>
              <a:ext cx="858000" cy="257619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à coins arrondis 57"/>
            <p:cNvSpPr/>
            <p:nvPr/>
          </p:nvSpPr>
          <p:spPr>
            <a:xfrm rot="14150285">
              <a:off x="3126879" y="2629980"/>
              <a:ext cx="274476" cy="257619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à coins arrondis 58"/>
            <p:cNvSpPr/>
            <p:nvPr/>
          </p:nvSpPr>
          <p:spPr>
            <a:xfrm rot="299518">
              <a:off x="2069022" y="4099968"/>
              <a:ext cx="662777" cy="427231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à coins arrondis 59"/>
            <p:cNvSpPr/>
            <p:nvPr/>
          </p:nvSpPr>
          <p:spPr>
            <a:xfrm rot="21322424">
              <a:off x="2581280" y="4230320"/>
              <a:ext cx="394593" cy="252595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à coins arrondis 60"/>
            <p:cNvSpPr/>
            <p:nvPr/>
          </p:nvSpPr>
          <p:spPr>
            <a:xfrm>
              <a:off x="2857488" y="4000504"/>
              <a:ext cx="884045" cy="64294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à coins arrondis 61"/>
            <p:cNvSpPr/>
            <p:nvPr/>
          </p:nvSpPr>
          <p:spPr>
            <a:xfrm rot="17397277">
              <a:off x="2907748" y="3844019"/>
              <a:ext cx="858000" cy="294578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/>
          <p:cNvGrpSpPr/>
          <p:nvPr/>
        </p:nvGrpSpPr>
        <p:grpSpPr>
          <a:xfrm flipH="1">
            <a:off x="1124527" y="2748021"/>
            <a:ext cx="2793006" cy="3714776"/>
            <a:chOff x="1216249" y="2285992"/>
            <a:chExt cx="3013519" cy="3971723"/>
          </a:xfrm>
        </p:grpSpPr>
        <p:grpSp>
          <p:nvGrpSpPr>
            <p:cNvPr id="7" name="Groupe 6"/>
            <p:cNvGrpSpPr/>
            <p:nvPr/>
          </p:nvGrpSpPr>
          <p:grpSpPr>
            <a:xfrm>
              <a:off x="1216249" y="2285992"/>
              <a:ext cx="1758637" cy="3971723"/>
              <a:chOff x="1216249" y="2285992"/>
              <a:chExt cx="1758637" cy="3971723"/>
            </a:xfrm>
          </p:grpSpPr>
          <p:sp>
            <p:nvSpPr>
              <p:cNvPr id="18" name="Rectangle à coins arrondis 6"/>
              <p:cNvSpPr/>
              <p:nvPr/>
            </p:nvSpPr>
            <p:spPr>
              <a:xfrm rot="7848272">
                <a:off x="1466090" y="2819174"/>
                <a:ext cx="226995" cy="72667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à coins arrondis 7"/>
              <p:cNvSpPr/>
              <p:nvPr/>
            </p:nvSpPr>
            <p:spPr>
              <a:xfrm rot="15537454">
                <a:off x="1614950" y="2556679"/>
                <a:ext cx="226995" cy="726678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à coins arrondis 11"/>
              <p:cNvSpPr/>
              <p:nvPr/>
            </p:nvSpPr>
            <p:spPr>
              <a:xfrm rot="296455">
                <a:off x="1788021" y="4626207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à coins arrondis 13"/>
              <p:cNvSpPr/>
              <p:nvPr/>
            </p:nvSpPr>
            <p:spPr>
              <a:xfrm rot="21115802">
                <a:off x="2219763" y="4687928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à coins arrondis 14"/>
              <p:cNvSpPr/>
              <p:nvPr/>
            </p:nvSpPr>
            <p:spPr>
              <a:xfrm>
                <a:off x="1924170" y="2660735"/>
                <a:ext cx="337809" cy="41483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à coins arrondis 15"/>
              <p:cNvSpPr/>
              <p:nvPr/>
            </p:nvSpPr>
            <p:spPr>
              <a:xfrm rot="492161">
                <a:off x="1759901" y="2712451"/>
                <a:ext cx="675617" cy="6913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Trapèze 23"/>
              <p:cNvSpPr/>
              <p:nvPr/>
            </p:nvSpPr>
            <p:spPr>
              <a:xfrm rot="11215595">
                <a:off x="1889983" y="2285992"/>
                <a:ext cx="482409" cy="450770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à coins arrondis 18"/>
              <p:cNvSpPr/>
              <p:nvPr/>
            </p:nvSpPr>
            <p:spPr>
              <a:xfrm>
                <a:off x="2010368" y="2952498"/>
                <a:ext cx="184598" cy="49226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Trapèze 25"/>
              <p:cNvSpPr/>
              <p:nvPr/>
            </p:nvSpPr>
            <p:spPr>
              <a:xfrm>
                <a:off x="1618169" y="3186230"/>
                <a:ext cx="921380" cy="1855626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à coins arrondis 25"/>
              <p:cNvSpPr/>
              <p:nvPr/>
            </p:nvSpPr>
            <p:spPr>
              <a:xfrm rot="5085946">
                <a:off x="1717317" y="5926492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à coins arrondis 26"/>
              <p:cNvSpPr/>
              <p:nvPr/>
            </p:nvSpPr>
            <p:spPr>
              <a:xfrm rot="5246036">
                <a:off x="2345395" y="5907010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à coins arrondis 10"/>
              <p:cNvSpPr/>
              <p:nvPr/>
            </p:nvSpPr>
            <p:spPr>
              <a:xfrm rot="21324500">
                <a:off x="1776283" y="5306961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à coins arrondis 12"/>
              <p:cNvSpPr/>
              <p:nvPr/>
            </p:nvSpPr>
            <p:spPr>
              <a:xfrm>
                <a:off x="2260341" y="5360289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à coins arrondis 8"/>
              <p:cNvSpPr/>
              <p:nvPr/>
            </p:nvSpPr>
            <p:spPr>
              <a:xfrm rot="18854807">
                <a:off x="2500306" y="3153460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 rot="4175615">
              <a:off x="3178478" y="3173929"/>
              <a:ext cx="852371" cy="1250208"/>
              <a:chOff x="2708902" y="2405237"/>
              <a:chExt cx="852371" cy="1250208"/>
            </a:xfrm>
          </p:grpSpPr>
          <p:sp>
            <p:nvSpPr>
              <p:cNvPr id="9" name="Rectangle 8"/>
              <p:cNvSpPr/>
              <p:nvPr/>
            </p:nvSpPr>
            <p:spPr>
              <a:xfrm rot="20440976">
                <a:off x="3331599" y="2405237"/>
                <a:ext cx="52457" cy="11477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à coins arrondis 36"/>
              <p:cNvSpPr/>
              <p:nvPr/>
            </p:nvSpPr>
            <p:spPr>
              <a:xfrm rot="3771740">
                <a:off x="3269295" y="3165658"/>
                <a:ext cx="214314" cy="35719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à coins arrondis 9"/>
              <p:cNvSpPr/>
              <p:nvPr/>
            </p:nvSpPr>
            <p:spPr>
              <a:xfrm rot="3317869">
                <a:off x="2954411" y="3180864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0440976">
                <a:off x="3163361" y="2432265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20440976">
                <a:off x="3512486" y="3427062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2" name="Groupe 31"/>
          <p:cNvGrpSpPr/>
          <p:nvPr/>
        </p:nvGrpSpPr>
        <p:grpSpPr>
          <a:xfrm>
            <a:off x="5590143" y="4773549"/>
            <a:ext cx="2906741" cy="1622436"/>
            <a:chOff x="4000496" y="4816484"/>
            <a:chExt cx="3929090" cy="1622436"/>
          </a:xfrm>
        </p:grpSpPr>
        <p:sp>
          <p:nvSpPr>
            <p:cNvPr id="33" name="Rectangle 32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8" name="Titr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/>
              <a:t>Choix de l’effet magique</a:t>
            </a:r>
            <a:endParaRPr lang="fr-FR" b="1" dirty="0"/>
          </a:p>
        </p:txBody>
      </p:sp>
      <p:sp>
        <p:nvSpPr>
          <p:cNvPr id="2" name="Phylactère : pensées 1"/>
          <p:cNvSpPr/>
          <p:nvPr/>
        </p:nvSpPr>
        <p:spPr>
          <a:xfrm>
            <a:off x="8992760" y="1311965"/>
            <a:ext cx="2390857" cy="1410634"/>
          </a:xfrm>
          <a:prstGeom prst="cloudCallout">
            <a:avLst>
              <a:gd name="adj1" fmla="val -37462"/>
              <a:gd name="adj2" fmla="val 953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 rot="21313244">
            <a:off x="9487739" y="1527628"/>
            <a:ext cx="14008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</a:rPr>
              <a:t>L</a:t>
            </a:r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00B050"/>
                </a:solidFill>
              </a:rPr>
              <a:t>I</a:t>
            </a:r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</a:rPr>
              <a:t>S</a:t>
            </a:r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0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7283652" y="4028868"/>
            <a:ext cx="422088" cy="764968"/>
            <a:chOff x="4368800" y="3923445"/>
            <a:chExt cx="795817" cy="1442292"/>
          </a:xfrm>
        </p:grpSpPr>
        <p:sp>
          <p:nvSpPr>
            <p:cNvPr id="61" name="Rectangle 60"/>
            <p:cNvSpPr/>
            <p:nvPr/>
          </p:nvSpPr>
          <p:spPr>
            <a:xfrm rot="21180364">
              <a:off x="4495801" y="4041405"/>
              <a:ext cx="165099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 rot="213547">
              <a:off x="4679430" y="4032865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 rot="574387">
              <a:off x="4905320" y="4097833"/>
              <a:ext cx="165100" cy="1153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Trapèze 63"/>
            <p:cNvSpPr/>
            <p:nvPr/>
          </p:nvSpPr>
          <p:spPr>
            <a:xfrm rot="10800000">
              <a:off x="4368800" y="4446539"/>
              <a:ext cx="762000" cy="919198"/>
            </a:xfrm>
            <a:prstGeom prst="trapezoid">
              <a:avLst>
                <a:gd name="adj" fmla="val 12654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 rot="21180364">
              <a:off x="4418657" y="3933706"/>
              <a:ext cx="187306" cy="37014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 rot="230947">
              <a:off x="4711468" y="3923445"/>
              <a:ext cx="187306" cy="3701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 rot="439790">
              <a:off x="4977311" y="3948431"/>
              <a:ext cx="187306" cy="3701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8510651" y="5344825"/>
            <a:ext cx="886568" cy="1074582"/>
            <a:chOff x="4000496" y="4816484"/>
            <a:chExt cx="3929090" cy="1622436"/>
          </a:xfrm>
        </p:grpSpPr>
        <p:sp>
          <p:nvSpPr>
            <p:cNvPr id="56" name="Rectangle 55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 rot="5400000" flipV="1">
            <a:off x="6841512" y="4166296"/>
            <a:ext cx="3030314" cy="1485115"/>
            <a:chOff x="2069022" y="2621552"/>
            <a:chExt cx="4104746" cy="2021894"/>
          </a:xfrm>
          <a:solidFill>
            <a:schemeClr val="bg1">
              <a:lumMod val="65000"/>
            </a:schemeClr>
          </a:solidFill>
        </p:grpSpPr>
        <p:sp>
          <p:nvSpPr>
            <p:cNvPr id="38" name="Trapèze 37"/>
            <p:cNvSpPr/>
            <p:nvPr/>
          </p:nvSpPr>
          <p:spPr>
            <a:xfrm rot="1155886">
              <a:off x="4392519" y="3259352"/>
              <a:ext cx="462179" cy="1152012"/>
            </a:xfrm>
            <a:prstGeom prst="trapezoid">
              <a:avLst>
                <a:gd name="adj" fmla="val 98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à coins arrondis 53"/>
            <p:cNvSpPr/>
            <p:nvPr/>
          </p:nvSpPr>
          <p:spPr>
            <a:xfrm>
              <a:off x="3486537" y="4090992"/>
              <a:ext cx="1112225" cy="529202"/>
            </a:xfrm>
            <a:prstGeom prst="roundRect">
              <a:avLst>
                <a:gd name="adj" fmla="val 18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Trapèze 39"/>
            <p:cNvSpPr/>
            <p:nvPr/>
          </p:nvSpPr>
          <p:spPr>
            <a:xfrm rot="661584">
              <a:off x="5888017" y="3041719"/>
              <a:ext cx="285751" cy="57992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apèze 40"/>
            <p:cNvSpPr/>
            <p:nvPr/>
          </p:nvSpPr>
          <p:spPr>
            <a:xfrm rot="5878116">
              <a:off x="5042060" y="2813404"/>
              <a:ext cx="427132" cy="1267048"/>
            </a:xfrm>
            <a:prstGeom prst="trapezoid">
              <a:avLst>
                <a:gd name="adj" fmla="val 2113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à coins arrondis 56"/>
            <p:cNvSpPr/>
            <p:nvPr/>
          </p:nvSpPr>
          <p:spPr>
            <a:xfrm rot="15864246">
              <a:off x="2955476" y="3118246"/>
              <a:ext cx="858000" cy="257619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à coins arrondis 57"/>
            <p:cNvSpPr/>
            <p:nvPr/>
          </p:nvSpPr>
          <p:spPr>
            <a:xfrm rot="14150285">
              <a:off x="3126879" y="2629980"/>
              <a:ext cx="274476" cy="257619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à coins arrondis 58"/>
            <p:cNvSpPr/>
            <p:nvPr/>
          </p:nvSpPr>
          <p:spPr>
            <a:xfrm rot="299518">
              <a:off x="2069022" y="4099968"/>
              <a:ext cx="662777" cy="427231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à coins arrondis 59"/>
            <p:cNvSpPr/>
            <p:nvPr/>
          </p:nvSpPr>
          <p:spPr>
            <a:xfrm rot="21322424">
              <a:off x="2581280" y="4230320"/>
              <a:ext cx="394593" cy="252595"/>
            </a:xfrm>
            <a:prstGeom prst="roundRect">
              <a:avLst>
                <a:gd name="adj" fmla="val 3511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à coins arrondis 60"/>
            <p:cNvSpPr/>
            <p:nvPr/>
          </p:nvSpPr>
          <p:spPr>
            <a:xfrm>
              <a:off x="2857488" y="4000504"/>
              <a:ext cx="884045" cy="64294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à coins arrondis 61"/>
            <p:cNvSpPr/>
            <p:nvPr/>
          </p:nvSpPr>
          <p:spPr>
            <a:xfrm rot="17397277">
              <a:off x="2907748" y="3844019"/>
              <a:ext cx="858000" cy="294578"/>
            </a:xfrm>
            <a:prstGeom prst="roundRect">
              <a:avLst>
                <a:gd name="adj" fmla="val 18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5590143" y="4773549"/>
            <a:ext cx="2906741" cy="1622436"/>
            <a:chOff x="4000496" y="4816484"/>
            <a:chExt cx="3929090" cy="1622436"/>
          </a:xfrm>
        </p:grpSpPr>
        <p:sp>
          <p:nvSpPr>
            <p:cNvPr id="33" name="Rectangle 32"/>
            <p:cNvSpPr/>
            <p:nvPr/>
          </p:nvSpPr>
          <p:spPr>
            <a:xfrm>
              <a:off x="4071934" y="4929198"/>
              <a:ext cx="3782558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3524994" y="5476139"/>
              <a:ext cx="1509722" cy="4158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6891704" y="5476131"/>
              <a:ext cx="1509722" cy="4158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00496" y="4816484"/>
              <a:ext cx="3929090" cy="2225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8" name="Titr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/>
              <a:t>Choix de l’effet magique</a:t>
            </a:r>
            <a:endParaRPr lang="fr-FR" b="1" dirty="0"/>
          </a:p>
        </p:txBody>
      </p:sp>
      <p:sp>
        <p:nvSpPr>
          <p:cNvPr id="2" name="Phylactère : pensées 1"/>
          <p:cNvSpPr/>
          <p:nvPr/>
        </p:nvSpPr>
        <p:spPr>
          <a:xfrm>
            <a:off x="8992760" y="1311965"/>
            <a:ext cx="2390857" cy="1410634"/>
          </a:xfrm>
          <a:prstGeom prst="cloudCallout">
            <a:avLst>
              <a:gd name="adj1" fmla="val -37462"/>
              <a:gd name="adj2" fmla="val 953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 rot="21313244">
            <a:off x="9487739" y="1527628"/>
            <a:ext cx="14008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</a:rPr>
              <a:t>L</a:t>
            </a:r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00B050"/>
                </a:solidFill>
              </a:rPr>
              <a:t>I</a:t>
            </a:r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</a:rPr>
              <a:t>S</a:t>
            </a:r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2E25-9D34-4759-9E0C-2CF602FDA600}" type="slidenum">
              <a:rPr lang="fr-FR" smtClean="0"/>
              <a:t>9</a:t>
            </a:fld>
            <a:endParaRPr lang="fr-FR"/>
          </a:p>
        </p:txBody>
      </p:sp>
      <p:grpSp>
        <p:nvGrpSpPr>
          <p:cNvPr id="69" name="Groupe 68"/>
          <p:cNvGrpSpPr/>
          <p:nvPr/>
        </p:nvGrpSpPr>
        <p:grpSpPr>
          <a:xfrm>
            <a:off x="2985843" y="2714620"/>
            <a:ext cx="2643206" cy="3714776"/>
            <a:chOff x="1357290" y="2285992"/>
            <a:chExt cx="2872478" cy="3971723"/>
          </a:xfrm>
        </p:grpSpPr>
        <p:grpSp>
          <p:nvGrpSpPr>
            <p:cNvPr id="70" name="Groupe 69"/>
            <p:cNvGrpSpPr/>
            <p:nvPr/>
          </p:nvGrpSpPr>
          <p:grpSpPr>
            <a:xfrm>
              <a:off x="1357290" y="2285992"/>
              <a:ext cx="1617596" cy="3971723"/>
              <a:chOff x="1357290" y="2285992"/>
              <a:chExt cx="1617596" cy="3971723"/>
            </a:xfrm>
          </p:grpSpPr>
          <p:sp>
            <p:nvSpPr>
              <p:cNvPr id="77" name="Rectangle à coins arrondis 35"/>
              <p:cNvSpPr/>
              <p:nvPr/>
            </p:nvSpPr>
            <p:spPr>
              <a:xfrm>
                <a:off x="1409678" y="4252918"/>
                <a:ext cx="214314" cy="35719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Rectangle à coins arrondis 6"/>
              <p:cNvSpPr/>
              <p:nvPr/>
            </p:nvSpPr>
            <p:spPr>
              <a:xfrm rot="2299331">
                <a:off x="1496570" y="3161954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Rectangle à coins arrondis 7"/>
              <p:cNvSpPr/>
              <p:nvPr/>
            </p:nvSpPr>
            <p:spPr>
              <a:xfrm rot="21126029">
                <a:off x="1357290" y="3703216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Rectangle à coins arrondis 11"/>
              <p:cNvSpPr/>
              <p:nvPr/>
            </p:nvSpPr>
            <p:spPr>
              <a:xfrm rot="296455">
                <a:off x="1788021" y="4626207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Rectangle à coins arrondis 13"/>
              <p:cNvSpPr/>
              <p:nvPr/>
            </p:nvSpPr>
            <p:spPr>
              <a:xfrm rot="21115802">
                <a:off x="2219763" y="4687928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Rectangle à coins arrondis 14"/>
              <p:cNvSpPr/>
              <p:nvPr/>
            </p:nvSpPr>
            <p:spPr>
              <a:xfrm>
                <a:off x="1924170" y="2660735"/>
                <a:ext cx="337809" cy="41483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Rectangle à coins arrondis 15"/>
              <p:cNvSpPr/>
              <p:nvPr/>
            </p:nvSpPr>
            <p:spPr>
              <a:xfrm rot="492161">
                <a:off x="1759901" y="2712451"/>
                <a:ext cx="675617" cy="6913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Trapèze 83"/>
              <p:cNvSpPr/>
              <p:nvPr/>
            </p:nvSpPr>
            <p:spPr>
              <a:xfrm rot="11215595">
                <a:off x="1889983" y="2285992"/>
                <a:ext cx="482409" cy="450770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Rectangle à coins arrondis 18"/>
              <p:cNvSpPr/>
              <p:nvPr/>
            </p:nvSpPr>
            <p:spPr>
              <a:xfrm>
                <a:off x="2010368" y="2952498"/>
                <a:ext cx="184598" cy="49226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Trapèze 85"/>
              <p:cNvSpPr/>
              <p:nvPr/>
            </p:nvSpPr>
            <p:spPr>
              <a:xfrm>
                <a:off x="1618169" y="3186230"/>
                <a:ext cx="921380" cy="1855626"/>
              </a:xfrm>
              <a:prstGeom prst="trapezoid">
                <a:avLst>
                  <a:gd name="adj" fmla="val 1063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Rectangle à coins arrondis 25"/>
              <p:cNvSpPr/>
              <p:nvPr/>
            </p:nvSpPr>
            <p:spPr>
              <a:xfrm rot="5085946">
                <a:off x="1717317" y="5926492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Rectangle à coins arrondis 26"/>
              <p:cNvSpPr/>
              <p:nvPr/>
            </p:nvSpPr>
            <p:spPr>
              <a:xfrm rot="5246036">
                <a:off x="2345395" y="5907010"/>
                <a:ext cx="256947" cy="405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Rectangle à coins arrondis 10"/>
              <p:cNvSpPr/>
              <p:nvPr/>
            </p:nvSpPr>
            <p:spPr>
              <a:xfrm rot="21324500">
                <a:off x="1776283" y="5306961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Rectangle à coins arrondis 12"/>
              <p:cNvSpPr/>
              <p:nvPr/>
            </p:nvSpPr>
            <p:spPr>
              <a:xfrm>
                <a:off x="2260341" y="5360289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Rectangle à coins arrondis 8"/>
              <p:cNvSpPr/>
              <p:nvPr/>
            </p:nvSpPr>
            <p:spPr>
              <a:xfrm rot="18854807">
                <a:off x="2500306" y="3153460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71" name="Groupe 70"/>
            <p:cNvGrpSpPr/>
            <p:nvPr/>
          </p:nvGrpSpPr>
          <p:grpSpPr>
            <a:xfrm rot="4175615">
              <a:off x="3178478" y="3173929"/>
              <a:ext cx="852371" cy="1250208"/>
              <a:chOff x="2708902" y="2405237"/>
              <a:chExt cx="852371" cy="1250208"/>
            </a:xfrm>
          </p:grpSpPr>
          <p:sp>
            <p:nvSpPr>
              <p:cNvPr id="72" name="Rectangle 71"/>
              <p:cNvSpPr/>
              <p:nvPr/>
            </p:nvSpPr>
            <p:spPr>
              <a:xfrm rot="20440976">
                <a:off x="3331599" y="2405237"/>
                <a:ext cx="52457" cy="11477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à coins arrondis 36"/>
              <p:cNvSpPr/>
              <p:nvPr/>
            </p:nvSpPr>
            <p:spPr>
              <a:xfrm rot="3771740">
                <a:off x="3269295" y="3165658"/>
                <a:ext cx="214314" cy="35719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à coins arrondis 9"/>
              <p:cNvSpPr/>
              <p:nvPr/>
            </p:nvSpPr>
            <p:spPr>
              <a:xfrm rot="3317869">
                <a:off x="2954411" y="3180864"/>
                <a:ext cx="229072" cy="72008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/>
              <p:cNvSpPr/>
              <p:nvPr/>
            </p:nvSpPr>
            <p:spPr>
              <a:xfrm rot="20440976">
                <a:off x="3163361" y="2432265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0440976">
                <a:off x="3512486" y="3427062"/>
                <a:ext cx="48787" cy="129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" name="Bulle narrative : ronde 4"/>
          <p:cNvSpPr/>
          <p:nvPr/>
        </p:nvSpPr>
        <p:spPr>
          <a:xfrm>
            <a:off x="1242053" y="1457712"/>
            <a:ext cx="2265424" cy="1540304"/>
          </a:xfrm>
          <a:prstGeom prst="wedgeEllipseCallout">
            <a:avLst>
              <a:gd name="adj1" fmla="val 30645"/>
              <a:gd name="adj2" fmla="val 58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 rot="609588">
            <a:off x="1734101" y="1735510"/>
            <a:ext cx="14008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</a:rPr>
              <a:t>L</a:t>
            </a:r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00B050"/>
                </a:solidFill>
              </a:rPr>
              <a:t>I</a:t>
            </a:r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</a:rPr>
              <a:t>S</a:t>
            </a:r>
            <a:r>
              <a:rPr lang="fr-FR" sz="5400" b="1" cap="none" spc="0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00B0F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810582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592</TotalTime>
  <Words>1312</Words>
  <Application>Microsoft Office PowerPoint</Application>
  <PresentationFormat>Grand écran</PresentationFormat>
  <Paragraphs>519</Paragraphs>
  <Slides>48</Slides>
  <Notes>48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7" baseType="lpstr">
      <vt:lpstr>Kozuka Gothic Pr6N B</vt:lpstr>
      <vt:lpstr>Kozuka Gothic Pro B</vt:lpstr>
      <vt:lpstr>AR JULIAN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de l’objectif</vt:lpstr>
      <vt:lpstr>Stratégie de création d’un tour</vt:lpstr>
      <vt:lpstr>Stratégie de création d’un tour</vt:lpstr>
      <vt:lpstr>Choix de l’effet magique</vt:lpstr>
      <vt:lpstr>Choix de l’effet magique</vt:lpstr>
      <vt:lpstr>Présentation PowerPoint</vt:lpstr>
      <vt:lpstr>Présentation PowerPoint</vt:lpstr>
      <vt:lpstr>Présentation PowerPoint</vt:lpstr>
      <vt:lpstr>Stratégie de création d’un tour</vt:lpstr>
      <vt:lpstr>Présentation PowerPoint</vt:lpstr>
      <vt:lpstr>Présentation PowerPoint</vt:lpstr>
      <vt:lpstr>Présentation PowerPoint</vt:lpstr>
      <vt:lpstr>Stratégie de création d’un tour</vt:lpstr>
      <vt:lpstr>Sélection de la solution technique</vt:lpstr>
      <vt:lpstr>Sélection de la solution technique</vt:lpstr>
      <vt:lpstr>Sélection de la solution technique</vt:lpstr>
      <vt:lpstr>Stratégie de création d’un tour</vt:lpstr>
      <vt:lpstr>Description précise du déroulement</vt:lpstr>
      <vt:lpstr>Stratégie de création d’un tour</vt:lpstr>
      <vt:lpstr>Conception des plans</vt:lpstr>
      <vt:lpstr>Conception des plans</vt:lpstr>
      <vt:lpstr>Conception des plans</vt:lpstr>
      <vt:lpstr>Conception des plans</vt:lpstr>
      <vt:lpstr>Conception des plans</vt:lpstr>
      <vt:lpstr>Conception des plans</vt:lpstr>
      <vt:lpstr>Conception des plans</vt:lpstr>
      <vt:lpstr>Conception des plans</vt:lpstr>
      <vt:lpstr>Stratégie de création d’un tour</vt:lpstr>
      <vt:lpstr>Réalisation du dispositif</vt:lpstr>
      <vt:lpstr>Réalisation du dispositif</vt:lpstr>
      <vt:lpstr>Réalisation du dispositif</vt:lpstr>
      <vt:lpstr>Réalisation du dispositif</vt:lpstr>
      <vt:lpstr>Réalisation du dispositif</vt:lpstr>
      <vt:lpstr>Réalisation du dispositif</vt:lpstr>
      <vt:lpstr>Réalisation du dispositif</vt:lpstr>
      <vt:lpstr>Réalisation du dispositif</vt:lpstr>
      <vt:lpstr>Réalisation du dispositif</vt:lpstr>
      <vt:lpstr>Réalisation du dispositif</vt:lpstr>
      <vt:lpstr>Réalisation du dispositif</vt:lpstr>
      <vt:lpstr>Réalisation du dispositif</vt:lpstr>
      <vt:lpstr>Réalisation du dispositif</vt:lpstr>
      <vt:lpstr>Réalisation du dispositif</vt:lpstr>
      <vt:lpstr>Réalisation du dispositif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Sylvestre PRABAKARAN</dc:creator>
  <cp:lastModifiedBy>Gaël Colas</cp:lastModifiedBy>
  <cp:revision>70</cp:revision>
  <dcterms:created xsi:type="dcterms:W3CDTF">2017-06-02T12:08:41Z</dcterms:created>
  <dcterms:modified xsi:type="dcterms:W3CDTF">2017-06-06T06:41:58Z</dcterms:modified>
</cp:coreProperties>
</file>